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Economica"/>
      <p:regular r:id="rId47"/>
      <p:bold r:id="rId48"/>
      <p:italic r:id="rId49"/>
      <p:boldItalic r:id="rId50"/>
    </p:embeddedFont>
    <p:embeddedFont>
      <p:font typeface="Corbel"/>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79CD17-B203-4941-9E15-F49BF19B1948}">
  <a:tblStyle styleId="{D279CD17-B203-4941-9E15-F49BF19B194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Economica-bold.fntdata"/><Relationship Id="rId47" Type="http://schemas.openxmlformats.org/officeDocument/2006/relationships/font" Target="fonts/Economica-regular.fntdata"/><Relationship Id="rId49" Type="http://schemas.openxmlformats.org/officeDocument/2006/relationships/font" Target="fonts/Economic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rbel-regular.fntdata"/><Relationship Id="rId50" Type="http://schemas.openxmlformats.org/officeDocument/2006/relationships/font" Target="fonts/Economica-boldItalic.fntdata"/><Relationship Id="rId53" Type="http://schemas.openxmlformats.org/officeDocument/2006/relationships/font" Target="fonts/Corbel-italic.fntdata"/><Relationship Id="rId52" Type="http://schemas.openxmlformats.org/officeDocument/2006/relationships/font" Target="fonts/Corbel-bold.fntdata"/><Relationship Id="rId11" Type="http://schemas.openxmlformats.org/officeDocument/2006/relationships/slide" Target="slides/slide5.xml"/><Relationship Id="rId55" Type="http://schemas.openxmlformats.org/officeDocument/2006/relationships/font" Target="fonts/OpenSans-regular.fntdata"/><Relationship Id="rId10" Type="http://schemas.openxmlformats.org/officeDocument/2006/relationships/slide" Target="slides/slide4.xml"/><Relationship Id="rId54" Type="http://schemas.openxmlformats.org/officeDocument/2006/relationships/font" Target="fonts/Corbel-boldItalic.fntdata"/><Relationship Id="rId13" Type="http://schemas.openxmlformats.org/officeDocument/2006/relationships/slide" Target="slides/slide7.xml"/><Relationship Id="rId57" Type="http://schemas.openxmlformats.org/officeDocument/2006/relationships/font" Target="fonts/OpenSans-italic.fntdata"/><Relationship Id="rId12" Type="http://schemas.openxmlformats.org/officeDocument/2006/relationships/slide" Target="slides/slide6.xml"/><Relationship Id="rId56"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4230295c5d_0_111:notes"/>
          <p:cNvSpPr txBox="1"/>
          <p:nvPr>
            <p:ph idx="1" type="body"/>
          </p:nvPr>
        </p:nvSpPr>
        <p:spPr>
          <a:xfrm>
            <a:off x="686098" y="4401155"/>
            <a:ext cx="5485800" cy="3599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14230295c5d_0_111:notes"/>
          <p:cNvSpPr/>
          <p:nvPr>
            <p:ph idx="2" type="sldImg"/>
          </p:nvPr>
        </p:nvSpPr>
        <p:spPr>
          <a:xfrm>
            <a:off x="729258" y="1143000"/>
            <a:ext cx="5399400" cy="3085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230295c5d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4230295c5d_0_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g = \begin{bmatrix}</a:t>
            </a:r>
            <a:endParaRPr/>
          </a:p>
          <a:p>
            <a:pPr indent="0" lvl="0" marL="0" rtl="0" algn="l">
              <a:spcBef>
                <a:spcPts val="0"/>
              </a:spcBef>
              <a:spcAft>
                <a:spcPts val="0"/>
              </a:spcAft>
              <a:buClr>
                <a:schemeClr val="dk1"/>
              </a:buClr>
              <a:buSzPts val="1100"/>
              <a:buFont typeface="Arial"/>
              <a:buNone/>
            </a:pPr>
            <a:r>
              <a:rPr lang="en-US"/>
              <a:t>1 &amp; 0 &amp; 1\\ </a:t>
            </a:r>
            <a:endParaRPr/>
          </a:p>
          <a:p>
            <a:pPr indent="0" lvl="0" marL="0" rtl="0" algn="l">
              <a:spcBef>
                <a:spcPts val="0"/>
              </a:spcBef>
              <a:spcAft>
                <a:spcPts val="0"/>
              </a:spcAft>
              <a:buClr>
                <a:schemeClr val="dk1"/>
              </a:buClr>
              <a:buSzPts val="1100"/>
              <a:buFont typeface="Arial"/>
              <a:buNone/>
            </a:pPr>
            <a:r>
              <a:rPr lang="en-US"/>
              <a:t>0 &amp; 1 &amp; 0\\ </a:t>
            </a:r>
            <a:endParaRPr/>
          </a:p>
          <a:p>
            <a:pPr indent="0" lvl="0" marL="0" rtl="0" algn="l">
              <a:spcBef>
                <a:spcPts val="0"/>
              </a:spcBef>
              <a:spcAft>
                <a:spcPts val="0"/>
              </a:spcAft>
              <a:buClr>
                <a:schemeClr val="dk1"/>
              </a:buClr>
              <a:buSzPts val="1100"/>
              <a:buFont typeface="Arial"/>
              <a:buNone/>
            </a:pPr>
            <a:r>
              <a:rPr lang="en-US"/>
              <a:t>1 &amp; 0 &amp; 1</a:t>
            </a:r>
            <a:endParaRPr/>
          </a:p>
          <a:p>
            <a:pPr indent="0" lvl="0" marL="0" rtl="0" algn="l">
              <a:spcBef>
                <a:spcPts val="0"/>
              </a:spcBef>
              <a:spcAft>
                <a:spcPts val="0"/>
              </a:spcAft>
              <a:buClr>
                <a:schemeClr val="dk1"/>
              </a:buClr>
              <a:buSzPts val="1100"/>
              <a:buFont typeface="Arial"/>
              <a:buNone/>
            </a:pPr>
            <a:r>
              <a:rPr lang="en-US"/>
              <a:t>\end{bmatrix}</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4230295c5d_0_8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4230295c5d_0_8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14230295c5d_0_80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4230295c5d_0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4230295c5d_0_4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14230295c5d_0_40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4230295c5d_0_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4230295c5d_0_5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14230295c5d_0_52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4230295c5d_0_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4230295c5d_0_5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14230295c5d_0_52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4230295c5d_0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4230295c5d_0_5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4230295c5d_0_53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4230295c5d_0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4230295c5d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14230295c5d_0_40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4230295c5d_0_9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4230295c5d_0_9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14230295c5d_0_93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4230295c5d_0_9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4230295c5d_0_9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14230295c5d_0_94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4230295c5d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4230295c5d_0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14230295c5d_0_21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4230295c5d_0_8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4230295c5d_0_8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14230295c5d_0_82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4230295c5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4230295c5d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14230295c5d_1_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4230295c5d_0_8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4230295c5d_0_8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14230295c5d_0_83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4230295c5d_0_9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4230295c5d_0_9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14230295c5d_0_95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4230295c5d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4230295c5d_0_4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14230295c5d_0_41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4230295c5d_0_8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4230295c5d_0_8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14230295c5d_0_84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4230295c5d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4230295c5d_1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14230295c5d_1_4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4230295c5d_0_9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4230295c5d_0_9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14230295c5d_0_96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4230295c5d_0_8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4230295c5d_0_8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14230295c5d_0_87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4230295c5d_0_9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4230295c5d_0_9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g14230295c5d_0_97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4230295c5d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4230295c5d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14230295c5d_0_22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4230295c5d_0_7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4230295c5d_0_7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14230295c5d_0_79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4230295c5d_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4230295c5d_1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g14230295c5d_1_2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4230295c5d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4230295c5d_1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g14230295c5d_1_2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4230295c5d_0_10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4230295c5d_0_10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14230295c5d_0_100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4230295c5d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4230295c5d_1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14230295c5d_1_1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4230295c5d_0_10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4230295c5d_0_10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g14230295c5d_0_101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4230295c5d_0_10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4230295c5d_0_10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g14230295c5d_0_102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4230295c5d_0_10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4230295c5d_0_10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g14230295c5d_0_103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4230295c5d_0_10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4230295c5d_0_10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g14230295c5d_0_103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4230295c5d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4230295c5d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4230295c5d_0_22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4230295c5d_0_10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4230295c5d_0_10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g14230295c5d_0_104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4230295c5d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4230295c5d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14230295c5d_0_23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230295c5d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230295c5d_0_2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14230295c5d_0_28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4230295c5d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4230295c5d_0_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14230295c5d_0_28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230295c5d_0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4230295c5d_0_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4230295c5d_0_24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4230295c5d_0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4230295c5d_0_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14230295c5d_0_39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rgbClr val="4A86E8"/>
            </a:solidFill>
            <a:prstDash val="solid"/>
            <a:miter lim="8000"/>
            <a:headEnd len="sm" w="sm" type="none"/>
            <a:tailEnd len="sm" w="sm" type="none"/>
          </a:ln>
        </p:spPr>
      </p:sp>
      <p:sp>
        <p:nvSpPr>
          <p:cNvPr id="15" name="Google Shape;15;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rgbClr val="4A86E8"/>
            </a:solidFill>
            <a:prstDash val="solid"/>
            <a:miter lim="8000"/>
            <a:headEnd len="sm" w="sm" type="none"/>
            <a:tailEnd len="sm" w="sm" type="none"/>
          </a:ln>
        </p:spPr>
      </p:sp>
      <p:sp>
        <p:nvSpPr>
          <p:cNvPr id="16" name="Google Shape;16;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7" name="Google Shape;17;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1"/>
          <p:cNvSpPr/>
          <p:nvPr/>
        </p:nvSpPr>
        <p:spPr>
          <a:xfrm>
            <a:off x="0" y="5045700"/>
            <a:ext cx="9144000" cy="97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4A86E8"/>
              </a:buClr>
              <a:buSzPts val="16000"/>
              <a:buNone/>
              <a:defRPr sz="16000">
                <a:solidFill>
                  <a:srgbClr val="4A86E8"/>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62" name="Google Shape;62;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3" name="Google Shape;6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boticVision">
  <p:cSld name="Título y objetos">
    <p:spTree>
      <p:nvGrpSpPr>
        <p:cNvPr id="66" name="Shape 66"/>
        <p:cNvGrpSpPr/>
        <p:nvPr/>
      </p:nvGrpSpPr>
      <p:grpSpPr>
        <a:xfrm>
          <a:off x="0" y="0"/>
          <a:ext cx="0" cy="0"/>
          <a:chOff x="0" y="0"/>
          <a:chExt cx="0" cy="0"/>
        </a:xfrm>
      </p:grpSpPr>
      <p:sp>
        <p:nvSpPr>
          <p:cNvPr id="67" name="Google Shape;67;p13"/>
          <p:cNvSpPr txBox="1"/>
          <p:nvPr>
            <p:ph type="title"/>
          </p:nvPr>
        </p:nvSpPr>
        <p:spPr>
          <a:xfrm>
            <a:off x="971600" y="33468"/>
            <a:ext cx="7200900" cy="648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4200"/>
              <a:buNone/>
              <a:defRPr/>
            </a:lvl1pPr>
            <a:lvl2pPr lvl="1" rtl="0" algn="l">
              <a:spcBef>
                <a:spcPts val="0"/>
              </a:spcBef>
              <a:spcAft>
                <a:spcPts val="0"/>
              </a:spcAft>
              <a:buSzPts val="4200"/>
              <a:buNone/>
              <a:defRPr/>
            </a:lvl2pPr>
            <a:lvl3pPr lvl="2" rtl="0" algn="l">
              <a:spcBef>
                <a:spcPts val="0"/>
              </a:spcBef>
              <a:spcAft>
                <a:spcPts val="0"/>
              </a:spcAft>
              <a:buSzPts val="4200"/>
              <a:buNone/>
              <a:defRPr/>
            </a:lvl3pPr>
            <a:lvl4pPr lvl="3" rtl="0" algn="l">
              <a:spcBef>
                <a:spcPts val="0"/>
              </a:spcBef>
              <a:spcAft>
                <a:spcPts val="0"/>
              </a:spcAft>
              <a:buSzPts val="4200"/>
              <a:buNone/>
              <a:defRPr/>
            </a:lvl4pPr>
            <a:lvl5pPr lvl="4" rtl="0" algn="l">
              <a:spcBef>
                <a:spcPts val="0"/>
              </a:spcBef>
              <a:spcAft>
                <a:spcPts val="0"/>
              </a:spcAft>
              <a:buSzPts val="4200"/>
              <a:buNone/>
              <a:defRPr/>
            </a:lvl5pPr>
            <a:lvl6pPr lvl="5" rtl="0" algn="l">
              <a:spcBef>
                <a:spcPts val="0"/>
              </a:spcBef>
              <a:spcAft>
                <a:spcPts val="0"/>
              </a:spcAft>
              <a:buSzPts val="4200"/>
              <a:buNone/>
              <a:defRPr/>
            </a:lvl6pPr>
            <a:lvl7pPr lvl="6" rtl="0" algn="l">
              <a:spcBef>
                <a:spcPts val="0"/>
              </a:spcBef>
              <a:spcAft>
                <a:spcPts val="0"/>
              </a:spcAft>
              <a:buSzPts val="4200"/>
              <a:buNone/>
              <a:defRPr/>
            </a:lvl7pPr>
            <a:lvl8pPr lvl="7" rtl="0" algn="l">
              <a:spcBef>
                <a:spcPts val="0"/>
              </a:spcBef>
              <a:spcAft>
                <a:spcPts val="0"/>
              </a:spcAft>
              <a:buSzPts val="4200"/>
              <a:buNone/>
              <a:defRPr/>
            </a:lvl8pPr>
            <a:lvl9pPr lvl="8" rtl="0" algn="l">
              <a:spcBef>
                <a:spcPts val="0"/>
              </a:spcBef>
              <a:spcAft>
                <a:spcPts val="0"/>
              </a:spcAft>
              <a:buSzPts val="4200"/>
              <a:buNone/>
              <a:defRPr/>
            </a:lvl9pPr>
          </a:lstStyle>
          <a:p/>
        </p:txBody>
      </p:sp>
      <p:sp>
        <p:nvSpPr>
          <p:cNvPr id="68" name="Google Shape;68;p13"/>
          <p:cNvSpPr txBox="1"/>
          <p:nvPr>
            <p:ph idx="1" type="body"/>
          </p:nvPr>
        </p:nvSpPr>
        <p:spPr>
          <a:xfrm>
            <a:off x="539552" y="789552"/>
            <a:ext cx="8136900" cy="3456600"/>
          </a:xfrm>
          <a:prstGeom prst="rect">
            <a:avLst/>
          </a:prstGeom>
          <a:noFill/>
          <a:ln>
            <a:noFill/>
          </a:ln>
        </p:spPr>
        <p:txBody>
          <a:bodyPr anchorCtr="0" anchor="t" bIns="34275" lIns="68575" spcFirstLastPara="1" rIns="68575" wrap="square" tIns="34275">
            <a:noAutofit/>
          </a:bodyPr>
          <a:lstStyle>
            <a:lvl1pPr indent="-317500" lvl="0" marL="457200" rtl="0" algn="l">
              <a:spcBef>
                <a:spcPts val="300"/>
              </a:spcBef>
              <a:spcAft>
                <a:spcPts val="0"/>
              </a:spcAft>
              <a:buSzPts val="1400"/>
              <a:buChar char="●"/>
              <a:defRPr/>
            </a:lvl1pPr>
            <a:lvl2pPr indent="-317500" lvl="1" marL="914400" rtl="0" algn="l">
              <a:spcBef>
                <a:spcPts val="300"/>
              </a:spcBef>
              <a:spcAft>
                <a:spcPts val="0"/>
              </a:spcAft>
              <a:buSzPts val="1400"/>
              <a:buChar char="○"/>
              <a:defRPr/>
            </a:lvl2pPr>
            <a:lvl3pPr indent="-317500" lvl="2" marL="1371600" rtl="0" algn="l">
              <a:spcBef>
                <a:spcPts val="300"/>
              </a:spcBef>
              <a:spcAft>
                <a:spcPts val="0"/>
              </a:spcAft>
              <a:buSzPts val="1400"/>
              <a:buChar char="■"/>
              <a:defRPr/>
            </a:lvl3pPr>
            <a:lvl4pPr indent="-317500" lvl="3" marL="1828800" rtl="0" algn="l">
              <a:spcBef>
                <a:spcPts val="300"/>
              </a:spcBef>
              <a:spcAft>
                <a:spcPts val="0"/>
              </a:spcAft>
              <a:buSzPts val="1400"/>
              <a:buChar char="●"/>
              <a:defRPr/>
            </a:lvl4pPr>
            <a:lvl5pPr indent="-317500" lvl="4" marL="2286000" rtl="0" algn="l">
              <a:spcBef>
                <a:spcPts val="300"/>
              </a:spcBef>
              <a:spcAft>
                <a:spcPts val="0"/>
              </a:spcAft>
              <a:buSzPts val="1400"/>
              <a:buChar char="○"/>
              <a:defRPr/>
            </a:lvl5pPr>
            <a:lvl6pPr indent="-317500" lvl="5" marL="2743200" rtl="0" algn="l">
              <a:spcBef>
                <a:spcPts val="300"/>
              </a:spcBef>
              <a:spcAft>
                <a:spcPts val="0"/>
              </a:spcAft>
              <a:buSzPts val="1400"/>
              <a:buChar char="■"/>
              <a:defRPr/>
            </a:lvl6pPr>
            <a:lvl7pPr indent="-317500" lvl="6" marL="3200400" rtl="0" algn="l">
              <a:spcBef>
                <a:spcPts val="300"/>
              </a:spcBef>
              <a:spcAft>
                <a:spcPts val="0"/>
              </a:spcAft>
              <a:buSzPts val="1400"/>
              <a:buChar char="●"/>
              <a:defRPr/>
            </a:lvl7pPr>
            <a:lvl8pPr indent="-317500" lvl="7" marL="3657600" rtl="0" algn="l">
              <a:spcBef>
                <a:spcPts val="300"/>
              </a:spcBef>
              <a:spcAft>
                <a:spcPts val="0"/>
              </a:spcAft>
              <a:buSzPts val="1400"/>
              <a:buChar char="○"/>
              <a:defRPr/>
            </a:lvl8pPr>
            <a:lvl9pPr indent="-317500" lvl="8" marL="4114800" rtl="0" algn="l">
              <a:spcBef>
                <a:spcPts val="300"/>
              </a:spcBef>
              <a:spcAft>
                <a:spcPts val="0"/>
              </a:spcAft>
              <a:buSzPts val="1400"/>
              <a:buChar char="■"/>
              <a:defRPr/>
            </a:lvl9pPr>
          </a:lstStyle>
          <a:p/>
        </p:txBody>
      </p:sp>
      <p:sp>
        <p:nvSpPr>
          <p:cNvPr id="69" name="Google Shape;69;p13"/>
          <p:cNvSpPr txBox="1"/>
          <p:nvPr>
            <p:ph idx="12" type="sldNum"/>
          </p:nvPr>
        </p:nvSpPr>
        <p:spPr>
          <a:xfrm>
            <a:off x="179513" y="4744499"/>
            <a:ext cx="3600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0" name="Google Shape;70;p13"/>
          <p:cNvSpPr txBox="1"/>
          <p:nvPr>
            <p:ph idx="11" type="ftr"/>
          </p:nvPr>
        </p:nvSpPr>
        <p:spPr>
          <a:xfrm>
            <a:off x="1703612" y="4746812"/>
            <a:ext cx="5832600" cy="273900"/>
          </a:xfrm>
          <a:prstGeom prst="rect">
            <a:avLst/>
          </a:prstGeom>
          <a:noFill/>
          <a:ln>
            <a:noFill/>
          </a:ln>
        </p:spPr>
        <p:txBody>
          <a:bodyPr anchorCtr="0" anchor="t" bIns="34275" lIns="68575" spcFirstLastPara="1" rIns="68575" wrap="square" tIns="34275">
            <a:noAutofit/>
          </a:bodyPr>
          <a:lstStyle>
            <a:lvl1pPr lvl="0" rtl="0" algn="ctr">
              <a:spcBef>
                <a:spcPts val="0"/>
              </a:spcBef>
              <a:spcAft>
                <a:spcPts val="0"/>
              </a:spcAft>
              <a:buSzPts val="1100"/>
              <a:buNone/>
              <a:defRPr sz="1200">
                <a:solidFill>
                  <a:schemeClr val="lt1"/>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 name="Google Shape;71;p13"/>
          <p:cNvSpPr/>
          <p:nvPr/>
        </p:nvSpPr>
        <p:spPr>
          <a:xfrm>
            <a:off x="0" y="5045700"/>
            <a:ext cx="9144000" cy="97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SECTION_HEADER_1">
    <p:bg>
      <p:bgPr>
        <a:solidFill>
          <a:srgbClr val="0082BB"/>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623888" y="1302545"/>
            <a:ext cx="7886700" cy="2139600"/>
          </a:xfrm>
          <a:prstGeom prst="rect">
            <a:avLst/>
          </a:prstGeom>
          <a:noFill/>
          <a:ln>
            <a:noFill/>
          </a:ln>
        </p:spPr>
        <p:txBody>
          <a:bodyPr anchorCtr="0" anchor="b" bIns="44175" lIns="88375" spcFirstLastPara="1" rIns="88375" wrap="square" tIns="44175">
            <a:noAutofit/>
          </a:bodyPr>
          <a:lstStyle>
            <a:lvl1pPr lvl="0" rtl="0" algn="l">
              <a:lnSpc>
                <a:spcPct val="90000"/>
              </a:lnSpc>
              <a:spcBef>
                <a:spcPts val="0"/>
              </a:spcBef>
              <a:spcAft>
                <a:spcPts val="0"/>
              </a:spcAft>
              <a:buClr>
                <a:schemeClr val="lt1"/>
              </a:buClr>
              <a:buSzPts val="4400"/>
              <a:buFont typeface="Corbel"/>
              <a:buNone/>
              <a:defRPr sz="4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4" name="Google Shape;74;p14"/>
          <p:cNvSpPr txBox="1"/>
          <p:nvPr>
            <p:ph idx="1" type="body"/>
          </p:nvPr>
        </p:nvSpPr>
        <p:spPr>
          <a:xfrm>
            <a:off x="623888" y="3442098"/>
            <a:ext cx="7886700" cy="1125000"/>
          </a:xfrm>
          <a:prstGeom prst="rect">
            <a:avLst/>
          </a:prstGeom>
          <a:noFill/>
          <a:ln>
            <a:noFill/>
          </a:ln>
        </p:spPr>
        <p:txBody>
          <a:bodyPr anchorCtr="0" anchor="t" bIns="44175" lIns="88375" spcFirstLastPara="1" rIns="88375" wrap="square" tIns="44175">
            <a:noAutofit/>
          </a:bodyPr>
          <a:lstStyle>
            <a:lvl1pPr indent="-228600" lvl="0" marL="457200" rtl="0" algn="l">
              <a:lnSpc>
                <a:spcPct val="90000"/>
              </a:lnSpc>
              <a:spcBef>
                <a:spcPts val="800"/>
              </a:spcBef>
              <a:spcAft>
                <a:spcPts val="0"/>
              </a:spcAft>
              <a:buClr>
                <a:schemeClr val="lt1"/>
              </a:buClr>
              <a:buSzPts val="1700"/>
              <a:buNone/>
              <a:defRPr sz="1700">
                <a:solidFill>
                  <a:schemeClr val="lt1"/>
                </a:solidFill>
              </a:defRPr>
            </a:lvl1pPr>
            <a:lvl2pPr indent="-228600" lvl="1" marL="914400" rtl="0" algn="l">
              <a:lnSpc>
                <a:spcPct val="90000"/>
              </a:lnSpc>
              <a:spcBef>
                <a:spcPts val="400"/>
              </a:spcBef>
              <a:spcAft>
                <a:spcPts val="0"/>
              </a:spcAft>
              <a:buClr>
                <a:srgbClr val="888888"/>
              </a:buClr>
              <a:buSzPts val="1400"/>
              <a:buNone/>
              <a:defRPr sz="1400">
                <a:solidFill>
                  <a:srgbClr val="888888"/>
                </a:solidFill>
              </a:defRPr>
            </a:lvl2pPr>
            <a:lvl3pPr indent="-228600" lvl="2" marL="1371600" rtl="0" algn="l">
              <a:lnSpc>
                <a:spcPct val="90000"/>
              </a:lnSpc>
              <a:spcBef>
                <a:spcPts val="400"/>
              </a:spcBef>
              <a:spcAft>
                <a:spcPts val="0"/>
              </a:spcAft>
              <a:buClr>
                <a:srgbClr val="888888"/>
              </a:buClr>
              <a:buSzPts val="1300"/>
              <a:buNone/>
              <a:defRPr sz="1300">
                <a:solidFill>
                  <a:srgbClr val="888888"/>
                </a:solidFill>
              </a:defRPr>
            </a:lvl3pPr>
            <a:lvl4pPr indent="-228600" lvl="3" marL="1828800" rtl="0" algn="l">
              <a:lnSpc>
                <a:spcPct val="90000"/>
              </a:lnSpc>
              <a:spcBef>
                <a:spcPts val="400"/>
              </a:spcBef>
              <a:spcAft>
                <a:spcPts val="0"/>
              </a:spcAft>
              <a:buClr>
                <a:srgbClr val="888888"/>
              </a:buClr>
              <a:buSzPts val="1100"/>
              <a:buNone/>
              <a:defRPr sz="1100">
                <a:solidFill>
                  <a:srgbClr val="888888"/>
                </a:solidFill>
              </a:defRPr>
            </a:lvl4pPr>
            <a:lvl5pPr indent="-228600" lvl="4" marL="2286000" rtl="0" algn="l">
              <a:lnSpc>
                <a:spcPct val="90000"/>
              </a:lnSpc>
              <a:spcBef>
                <a:spcPts val="400"/>
              </a:spcBef>
              <a:spcAft>
                <a:spcPts val="0"/>
              </a:spcAft>
              <a:buClr>
                <a:srgbClr val="888888"/>
              </a:buClr>
              <a:buSzPts val="1100"/>
              <a:buNone/>
              <a:defRPr sz="1100">
                <a:solidFill>
                  <a:srgbClr val="888888"/>
                </a:solidFill>
              </a:defRPr>
            </a:lvl5pPr>
            <a:lvl6pPr indent="-228600" lvl="5" marL="2743200" rtl="0" algn="l">
              <a:lnSpc>
                <a:spcPct val="90000"/>
              </a:lnSpc>
              <a:spcBef>
                <a:spcPts val="400"/>
              </a:spcBef>
              <a:spcAft>
                <a:spcPts val="0"/>
              </a:spcAft>
              <a:buClr>
                <a:srgbClr val="888888"/>
              </a:buClr>
              <a:buSzPts val="1100"/>
              <a:buNone/>
              <a:defRPr sz="1100">
                <a:solidFill>
                  <a:srgbClr val="888888"/>
                </a:solidFill>
              </a:defRPr>
            </a:lvl6pPr>
            <a:lvl7pPr indent="-228600" lvl="6" marL="3200400" rtl="0" algn="l">
              <a:lnSpc>
                <a:spcPct val="90000"/>
              </a:lnSpc>
              <a:spcBef>
                <a:spcPts val="400"/>
              </a:spcBef>
              <a:spcAft>
                <a:spcPts val="0"/>
              </a:spcAft>
              <a:buClr>
                <a:srgbClr val="888888"/>
              </a:buClr>
              <a:buSzPts val="1100"/>
              <a:buNone/>
              <a:defRPr sz="1100">
                <a:solidFill>
                  <a:srgbClr val="888888"/>
                </a:solidFill>
              </a:defRPr>
            </a:lvl7pPr>
            <a:lvl8pPr indent="-228600" lvl="7" marL="3657600" rtl="0" algn="l">
              <a:lnSpc>
                <a:spcPct val="90000"/>
              </a:lnSpc>
              <a:spcBef>
                <a:spcPts val="400"/>
              </a:spcBef>
              <a:spcAft>
                <a:spcPts val="0"/>
              </a:spcAft>
              <a:buClr>
                <a:srgbClr val="888888"/>
              </a:buClr>
              <a:buSzPts val="1100"/>
              <a:buNone/>
              <a:defRPr sz="1100">
                <a:solidFill>
                  <a:srgbClr val="888888"/>
                </a:solidFill>
              </a:defRPr>
            </a:lvl8pPr>
            <a:lvl9pPr indent="-228600" lvl="8" marL="4114800" rtl="0" algn="l">
              <a:lnSpc>
                <a:spcPct val="90000"/>
              </a:lnSpc>
              <a:spcBef>
                <a:spcPts val="400"/>
              </a:spcBef>
              <a:spcAft>
                <a:spcPts val="0"/>
              </a:spcAft>
              <a:buClr>
                <a:srgbClr val="888888"/>
              </a:buClr>
              <a:buSzPts val="1100"/>
              <a:buNone/>
              <a:defRPr sz="1100">
                <a:solidFill>
                  <a:srgbClr val="888888"/>
                </a:solidFill>
              </a:defRPr>
            </a:lvl9pPr>
          </a:lstStyle>
          <a:p/>
        </p:txBody>
      </p:sp>
      <p:sp>
        <p:nvSpPr>
          <p:cNvPr id="75" name="Google Shape;75;p14"/>
          <p:cNvSpPr txBox="1"/>
          <p:nvPr>
            <p:ph idx="10" type="dt"/>
          </p:nvPr>
        </p:nvSpPr>
        <p:spPr>
          <a:xfrm>
            <a:off x="628650" y="4767263"/>
            <a:ext cx="2057400" cy="273900"/>
          </a:xfrm>
          <a:prstGeom prst="rect">
            <a:avLst/>
          </a:prstGeom>
          <a:noFill/>
          <a:ln>
            <a:noFill/>
          </a:ln>
        </p:spPr>
        <p:txBody>
          <a:bodyPr anchorCtr="0" anchor="ctr" bIns="44175" lIns="88375" spcFirstLastPara="1" rIns="88375" wrap="square" tIns="44175">
            <a:noAutofit/>
          </a:bodyPr>
          <a:lstStyle>
            <a:lvl1pPr lvl="0" rtl="0" algn="l">
              <a:lnSpc>
                <a:spcPct val="100000"/>
              </a:lnSpc>
              <a:spcBef>
                <a:spcPts val="0"/>
              </a:spcBef>
              <a:spcAft>
                <a:spcPts val="0"/>
              </a:spcAft>
              <a:buSzPts val="1400"/>
              <a:buNone/>
              <a:defRPr sz="1400">
                <a:solidFill>
                  <a:schemeClr val="lt1"/>
                </a:solidFil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76" name="Google Shape;76;p14"/>
          <p:cNvSpPr txBox="1"/>
          <p:nvPr>
            <p:ph idx="12" type="sldNum"/>
          </p:nvPr>
        </p:nvSpPr>
        <p:spPr>
          <a:xfrm>
            <a:off x="2686050" y="4767263"/>
            <a:ext cx="355500" cy="273900"/>
          </a:xfrm>
          <a:prstGeom prst="rect">
            <a:avLst/>
          </a:prstGeom>
          <a:noFill/>
          <a:ln>
            <a:noFill/>
          </a:ln>
        </p:spPr>
        <p:txBody>
          <a:bodyPr anchorCtr="0" anchor="ctr" bIns="44175" lIns="88375" spcFirstLastPara="1" rIns="88375" wrap="square" tIns="441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Corbel"/>
                <a:ea typeface="Corbel"/>
                <a:cs typeface="Corbel"/>
                <a:sym typeface="Corbel"/>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Corbel"/>
                <a:ea typeface="Corbel"/>
                <a:cs typeface="Corbel"/>
                <a:sym typeface="Corbel"/>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Corbel"/>
                <a:ea typeface="Corbel"/>
                <a:cs typeface="Corbel"/>
                <a:sym typeface="Corbel"/>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Corbel"/>
                <a:ea typeface="Corbel"/>
                <a:cs typeface="Corbel"/>
                <a:sym typeface="Corbel"/>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Corbel"/>
                <a:ea typeface="Corbel"/>
                <a:cs typeface="Corbel"/>
                <a:sym typeface="Corbel"/>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Corbel"/>
                <a:ea typeface="Corbel"/>
                <a:cs typeface="Corbel"/>
                <a:sym typeface="Corbel"/>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Corbel"/>
                <a:ea typeface="Corbel"/>
                <a:cs typeface="Corbel"/>
                <a:sym typeface="Corbel"/>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Corbel"/>
                <a:ea typeface="Corbel"/>
                <a:cs typeface="Corbel"/>
                <a:sym typeface="Corbel"/>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Corbel"/>
                <a:ea typeface="Corbel"/>
                <a:cs typeface="Corbel"/>
                <a:sym typeface="Corbe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slide" showMasterSp="0">
  <p:cSld name="BLANK_1">
    <p:spTree>
      <p:nvGrpSpPr>
        <p:cNvPr id="77" name="Shape 77"/>
        <p:cNvGrpSpPr/>
        <p:nvPr/>
      </p:nvGrpSpPr>
      <p:grpSpPr>
        <a:xfrm>
          <a:off x="0" y="0"/>
          <a:ext cx="0" cy="0"/>
          <a:chOff x="0" y="0"/>
          <a:chExt cx="0" cy="0"/>
        </a:xfrm>
      </p:grpSpPr>
      <p:sp>
        <p:nvSpPr>
          <p:cNvPr id="78" name="Google Shape;78;p15"/>
          <p:cNvSpPr txBox="1"/>
          <p:nvPr>
            <p:ph idx="12" type="sldNum"/>
          </p:nvPr>
        </p:nvSpPr>
        <p:spPr>
          <a:xfrm>
            <a:off x="8556784" y="4749851"/>
            <a:ext cx="548700" cy="393600"/>
          </a:xfrm>
          <a:prstGeom prst="rect">
            <a:avLst/>
          </a:prstGeom>
          <a:noFill/>
          <a:ln>
            <a:noFill/>
          </a:ln>
        </p:spPr>
        <p:txBody>
          <a:bodyPr anchorCtr="0" anchor="t" bIns="44175" lIns="88375" spcFirstLastPara="1" rIns="88375" wrap="square" tIns="4417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9" name="Shape 79"/>
        <p:cNvGrpSpPr/>
        <p:nvPr/>
      </p:nvGrpSpPr>
      <p:grpSpPr>
        <a:xfrm>
          <a:off x="0" y="0"/>
          <a:ext cx="0" cy="0"/>
          <a:chOff x="0" y="0"/>
          <a:chExt cx="0" cy="0"/>
        </a:xfrm>
      </p:grpSpPr>
      <p:sp>
        <p:nvSpPr>
          <p:cNvPr id="80" name="Google Shape;80;p16"/>
          <p:cNvSpPr txBox="1"/>
          <p:nvPr>
            <p:ph type="title"/>
          </p:nvPr>
        </p:nvSpPr>
        <p:spPr>
          <a:xfrm>
            <a:off x="457200" y="114300"/>
            <a:ext cx="8229600" cy="628800"/>
          </a:xfrm>
          <a:prstGeom prst="rect">
            <a:avLst/>
          </a:prstGeom>
          <a:noFill/>
          <a:ln>
            <a:noFill/>
          </a:ln>
        </p:spPr>
        <p:txBody>
          <a:bodyPr anchorCtr="0" anchor="ctr" bIns="37775" lIns="75575" spcFirstLastPara="1" rIns="75575" wrap="square" tIns="37775">
            <a:normAutofit/>
          </a:bodyPr>
          <a:lstStyle>
            <a:lvl1pPr lvl="0" rtl="0" algn="ctr">
              <a:spcBef>
                <a:spcPts val="0"/>
              </a:spcBef>
              <a:spcAft>
                <a:spcPts val="0"/>
              </a:spcAft>
              <a:buClr>
                <a:srgbClr val="02485C"/>
              </a:buClr>
              <a:buSzPts val="2600"/>
              <a:buFont typeface="Calibri"/>
              <a:buNone/>
              <a:defRPr b="1"/>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81" name="Google Shape;81;p16"/>
          <p:cNvSpPr txBox="1"/>
          <p:nvPr>
            <p:ph idx="1" type="body"/>
          </p:nvPr>
        </p:nvSpPr>
        <p:spPr>
          <a:xfrm>
            <a:off x="304803" y="1028703"/>
            <a:ext cx="8382000" cy="3566100"/>
          </a:xfrm>
          <a:prstGeom prst="rect">
            <a:avLst/>
          </a:prstGeom>
          <a:noFill/>
          <a:ln>
            <a:noFill/>
          </a:ln>
        </p:spPr>
        <p:txBody>
          <a:bodyPr anchorCtr="0" anchor="t" bIns="37775" lIns="75575" spcFirstLastPara="1" rIns="75575" wrap="square" tIns="37775">
            <a:normAutofit/>
          </a:bodyPr>
          <a:lstStyle>
            <a:lvl1pPr indent="-260350" lvl="0" marL="457200" rtl="0" algn="l">
              <a:spcBef>
                <a:spcPts val="1500"/>
              </a:spcBef>
              <a:spcAft>
                <a:spcPts val="0"/>
              </a:spcAft>
              <a:buClr>
                <a:schemeClr val="lt1"/>
              </a:buClr>
              <a:buSzPts val="500"/>
              <a:buFont typeface="Noto Sans Symbols"/>
              <a:buChar char="✔"/>
              <a:defRPr/>
            </a:lvl1pPr>
            <a:lvl2pPr indent="-355600" lvl="1" marL="914400" rtl="0" algn="l">
              <a:spcBef>
                <a:spcPts val="1500"/>
              </a:spcBef>
              <a:spcAft>
                <a:spcPts val="0"/>
              </a:spcAft>
              <a:buClr>
                <a:schemeClr val="accent2"/>
              </a:buClr>
              <a:buSzPts val="2000"/>
              <a:buChar char="○"/>
              <a:defRPr sz="2000">
                <a:solidFill>
                  <a:schemeClr val="accent2"/>
                </a:solidFill>
              </a:defRPr>
            </a:lvl2pPr>
            <a:lvl3pPr indent="-260350" lvl="2" marL="1371600" rtl="0" algn="l">
              <a:spcBef>
                <a:spcPts val="900"/>
              </a:spcBef>
              <a:spcAft>
                <a:spcPts val="0"/>
              </a:spcAft>
              <a:buSzPts val="500"/>
              <a:buFont typeface="Calibri"/>
              <a:buChar char=" "/>
              <a:defRPr sz="1900">
                <a:solidFill>
                  <a:srgbClr val="7E9532"/>
                </a:solidFill>
              </a:defRPr>
            </a:lvl3pPr>
            <a:lvl4pPr indent="-336550" lvl="3" marL="1828800" rtl="0" algn="l">
              <a:spcBef>
                <a:spcPts val="1600"/>
              </a:spcBef>
              <a:spcAft>
                <a:spcPts val="0"/>
              </a:spcAft>
              <a:buClr>
                <a:srgbClr val="54A838"/>
              </a:buClr>
              <a:buSzPts val="1700"/>
              <a:buFont typeface="Arial"/>
              <a:buChar char="•"/>
              <a:defRPr b="1">
                <a:solidFill>
                  <a:srgbClr val="54A838"/>
                </a:solidFill>
              </a:defRPr>
            </a:lvl4pPr>
            <a:lvl5pPr indent="-228600" lvl="4" marL="2286000" rtl="0" algn="l">
              <a:spcBef>
                <a:spcPts val="1600"/>
              </a:spcBef>
              <a:spcAft>
                <a:spcPts val="0"/>
              </a:spcAft>
              <a:buClr>
                <a:schemeClr val="dk1"/>
              </a:buClr>
              <a:buSzPts val="1600"/>
              <a:buFont typeface="Calibri"/>
              <a:buNone/>
              <a:defRPr sz="1600">
                <a:solidFill>
                  <a:schemeClr val="dk1"/>
                </a:solidFill>
              </a:defRPr>
            </a:lvl5pPr>
            <a:lvl6pPr indent="-317500" lvl="5" marL="2743200" rtl="0" algn="l">
              <a:spcBef>
                <a:spcPts val="1600"/>
              </a:spcBef>
              <a:spcAft>
                <a:spcPts val="0"/>
              </a:spcAft>
              <a:buClr>
                <a:schemeClr val="dk1"/>
              </a:buClr>
              <a:buSzPts val="1400"/>
              <a:buChar char="■"/>
              <a:defRPr/>
            </a:lvl6pPr>
            <a:lvl7pPr indent="-317500" lvl="6" marL="3200400" rtl="0" algn="l">
              <a:spcBef>
                <a:spcPts val="1600"/>
              </a:spcBef>
              <a:spcAft>
                <a:spcPts val="0"/>
              </a:spcAft>
              <a:buClr>
                <a:schemeClr val="dk1"/>
              </a:buClr>
              <a:buSzPts val="1400"/>
              <a:buChar char="●"/>
              <a:defRPr/>
            </a:lvl7pPr>
            <a:lvl8pPr indent="-317500" lvl="7" marL="3657600" rtl="0" algn="l">
              <a:spcBef>
                <a:spcPts val="1600"/>
              </a:spcBef>
              <a:spcAft>
                <a:spcPts val="0"/>
              </a:spcAft>
              <a:buClr>
                <a:schemeClr val="dk1"/>
              </a:buClr>
              <a:buSzPts val="1400"/>
              <a:buChar char="○"/>
              <a:defRPr/>
            </a:lvl8pPr>
            <a:lvl9pPr indent="-317500" lvl="8" marL="4114800" rtl="0" algn="l">
              <a:spcBef>
                <a:spcPts val="1600"/>
              </a:spcBef>
              <a:spcAft>
                <a:spcPts val="1600"/>
              </a:spcAft>
              <a:buClr>
                <a:schemeClr val="dk1"/>
              </a:buClr>
              <a:buSzPts val="1400"/>
              <a:buChar char="■"/>
              <a:defRPr/>
            </a:lvl9pPr>
          </a:lstStyle>
          <a:p/>
        </p:txBody>
      </p:sp>
      <p:sp>
        <p:nvSpPr>
          <p:cNvPr id="82" name="Google Shape;82;p16"/>
          <p:cNvSpPr txBox="1"/>
          <p:nvPr>
            <p:ph idx="10" type="dt"/>
          </p:nvPr>
        </p:nvSpPr>
        <p:spPr>
          <a:xfrm>
            <a:off x="457200" y="4767263"/>
            <a:ext cx="2133600" cy="273900"/>
          </a:xfrm>
          <a:prstGeom prst="rect">
            <a:avLst/>
          </a:prstGeom>
          <a:noFill/>
          <a:ln>
            <a:noFill/>
          </a:ln>
        </p:spPr>
        <p:txBody>
          <a:bodyPr anchorCtr="0" anchor="ctr" bIns="37775" lIns="75575" spcFirstLastPara="1" rIns="75575" wrap="square" tIns="377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3" name="Google Shape;83;p16"/>
          <p:cNvSpPr txBox="1"/>
          <p:nvPr>
            <p:ph idx="11" type="ftr"/>
          </p:nvPr>
        </p:nvSpPr>
        <p:spPr>
          <a:xfrm>
            <a:off x="3124200" y="4767263"/>
            <a:ext cx="2895600" cy="273900"/>
          </a:xfrm>
          <a:prstGeom prst="rect">
            <a:avLst/>
          </a:prstGeom>
          <a:noFill/>
          <a:ln>
            <a:noFill/>
          </a:ln>
        </p:spPr>
        <p:txBody>
          <a:bodyPr anchorCtr="0" anchor="ctr" bIns="37775" lIns="75575" spcFirstLastPara="1" rIns="75575" wrap="square" tIns="377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4" name="Google Shape;84;p16"/>
          <p:cNvSpPr txBox="1"/>
          <p:nvPr>
            <p:ph idx="12" type="sldNum"/>
          </p:nvPr>
        </p:nvSpPr>
        <p:spPr>
          <a:xfrm>
            <a:off x="6553200" y="4767263"/>
            <a:ext cx="2133600" cy="273900"/>
          </a:xfrm>
          <a:prstGeom prst="rect">
            <a:avLst/>
          </a:prstGeom>
          <a:noFill/>
          <a:ln>
            <a:noFill/>
          </a:ln>
        </p:spPr>
        <p:txBody>
          <a:bodyPr anchorCtr="0" anchor="ctr" bIns="37775" lIns="75575" spcFirstLastPara="1" rIns="75575" wrap="square" tIns="377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5" name="Shape 85"/>
        <p:cNvGrpSpPr/>
        <p:nvPr/>
      </p:nvGrpSpPr>
      <p:grpSpPr>
        <a:xfrm>
          <a:off x="0" y="0"/>
          <a:ext cx="0" cy="0"/>
          <a:chOff x="0" y="0"/>
          <a:chExt cx="0" cy="0"/>
        </a:xfrm>
      </p:grpSpPr>
      <p:sp>
        <p:nvSpPr>
          <p:cNvPr id="86" name="Google Shape;86;p17"/>
          <p:cNvSpPr txBox="1"/>
          <p:nvPr>
            <p:ph type="title"/>
          </p:nvPr>
        </p:nvSpPr>
        <p:spPr>
          <a:xfrm>
            <a:off x="457200" y="114300"/>
            <a:ext cx="8229600" cy="628800"/>
          </a:xfrm>
          <a:prstGeom prst="rect">
            <a:avLst/>
          </a:prstGeom>
          <a:noFill/>
          <a:ln>
            <a:noFill/>
          </a:ln>
        </p:spPr>
        <p:txBody>
          <a:bodyPr anchorCtr="0" anchor="ctr" bIns="37775" lIns="75575" spcFirstLastPara="1" rIns="75575" wrap="square" tIns="37775">
            <a:normAutofit/>
          </a:bodyPr>
          <a:lstStyle>
            <a:lvl1pPr lvl="0" rtl="0" algn="ctr">
              <a:spcBef>
                <a:spcPts val="0"/>
              </a:spcBef>
              <a:spcAft>
                <a:spcPts val="0"/>
              </a:spcAft>
              <a:buClr>
                <a:srgbClr val="02485C"/>
              </a:buClr>
              <a:buSzPts val="14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87" name="Google Shape;87;p17"/>
          <p:cNvSpPr txBox="1"/>
          <p:nvPr>
            <p:ph idx="1" type="body"/>
          </p:nvPr>
        </p:nvSpPr>
        <p:spPr>
          <a:xfrm>
            <a:off x="457200" y="1200152"/>
            <a:ext cx="4038600" cy="3394500"/>
          </a:xfrm>
          <a:prstGeom prst="rect">
            <a:avLst/>
          </a:prstGeom>
          <a:noFill/>
          <a:ln>
            <a:noFill/>
          </a:ln>
        </p:spPr>
        <p:txBody>
          <a:bodyPr anchorCtr="0" anchor="t" bIns="37775" lIns="75575" spcFirstLastPara="1" rIns="75575" wrap="square" tIns="37775">
            <a:normAutofit/>
          </a:bodyPr>
          <a:lstStyle>
            <a:lvl1pPr indent="-260350" lvl="0" marL="457200" rtl="0" algn="l">
              <a:spcBef>
                <a:spcPts val="400"/>
              </a:spcBef>
              <a:spcAft>
                <a:spcPts val="0"/>
              </a:spcAft>
              <a:buSzPts val="500"/>
              <a:buChar char="●"/>
              <a:defRPr sz="2100"/>
            </a:lvl1pPr>
            <a:lvl2pPr indent="-336550" lvl="1" marL="914400" rtl="0" algn="l">
              <a:spcBef>
                <a:spcPts val="1600"/>
              </a:spcBef>
              <a:spcAft>
                <a:spcPts val="0"/>
              </a:spcAft>
              <a:buClr>
                <a:srgbClr val="0075A2"/>
              </a:buClr>
              <a:buSzPts val="1700"/>
              <a:buChar char="○"/>
              <a:defRPr sz="1700"/>
            </a:lvl2pPr>
            <a:lvl3pPr indent="-254000" lvl="2" marL="1371600" rtl="0" algn="l">
              <a:spcBef>
                <a:spcPts val="1600"/>
              </a:spcBef>
              <a:spcAft>
                <a:spcPts val="0"/>
              </a:spcAft>
              <a:buSzPts val="400"/>
              <a:buChar char="■"/>
              <a:defRPr sz="1500"/>
            </a:lvl3pPr>
            <a:lvl4pPr indent="-311150" lvl="3" marL="1828800" rtl="0" algn="l">
              <a:spcBef>
                <a:spcPts val="1600"/>
              </a:spcBef>
              <a:spcAft>
                <a:spcPts val="0"/>
              </a:spcAft>
              <a:buClr>
                <a:srgbClr val="0B9B74"/>
              </a:buClr>
              <a:buSzPts val="1300"/>
              <a:buChar char="●"/>
              <a:defRPr sz="1300"/>
            </a:lvl4pPr>
            <a:lvl5pPr indent="-311150" lvl="4" marL="2286000" rtl="0" algn="l">
              <a:spcBef>
                <a:spcPts val="1600"/>
              </a:spcBef>
              <a:spcAft>
                <a:spcPts val="0"/>
              </a:spcAft>
              <a:buClr>
                <a:srgbClr val="7E9532"/>
              </a:buClr>
              <a:buSzPts val="1300"/>
              <a:buFont typeface="Calibri"/>
              <a:buChar char="○"/>
              <a:defRPr sz="1300"/>
            </a:lvl5pPr>
            <a:lvl6pPr indent="-311150" lvl="5" marL="2743200" rtl="0" algn="l">
              <a:spcBef>
                <a:spcPts val="1600"/>
              </a:spcBef>
              <a:spcAft>
                <a:spcPts val="0"/>
              </a:spcAft>
              <a:buClr>
                <a:schemeClr val="dk1"/>
              </a:buClr>
              <a:buSzPts val="1300"/>
              <a:buChar char="■"/>
              <a:defRPr sz="1300"/>
            </a:lvl6pPr>
            <a:lvl7pPr indent="-311150" lvl="6" marL="3200400" rtl="0" algn="l">
              <a:spcBef>
                <a:spcPts val="1600"/>
              </a:spcBef>
              <a:spcAft>
                <a:spcPts val="0"/>
              </a:spcAft>
              <a:buClr>
                <a:schemeClr val="dk1"/>
              </a:buClr>
              <a:buSzPts val="1300"/>
              <a:buChar char="●"/>
              <a:defRPr sz="1300"/>
            </a:lvl7pPr>
            <a:lvl8pPr indent="-311150" lvl="7" marL="3657600" rtl="0" algn="l">
              <a:spcBef>
                <a:spcPts val="1600"/>
              </a:spcBef>
              <a:spcAft>
                <a:spcPts val="0"/>
              </a:spcAft>
              <a:buClr>
                <a:schemeClr val="dk1"/>
              </a:buClr>
              <a:buSzPts val="1300"/>
              <a:buChar char="○"/>
              <a:defRPr sz="1300"/>
            </a:lvl8pPr>
            <a:lvl9pPr indent="-311150" lvl="8" marL="4114800" rtl="0" algn="l">
              <a:spcBef>
                <a:spcPts val="1600"/>
              </a:spcBef>
              <a:spcAft>
                <a:spcPts val="1600"/>
              </a:spcAft>
              <a:buClr>
                <a:schemeClr val="dk1"/>
              </a:buClr>
              <a:buSzPts val="1300"/>
              <a:buChar char="■"/>
              <a:defRPr sz="1300"/>
            </a:lvl9pPr>
          </a:lstStyle>
          <a:p/>
        </p:txBody>
      </p:sp>
      <p:sp>
        <p:nvSpPr>
          <p:cNvPr id="88" name="Google Shape;88;p17"/>
          <p:cNvSpPr txBox="1"/>
          <p:nvPr>
            <p:ph idx="2" type="body"/>
          </p:nvPr>
        </p:nvSpPr>
        <p:spPr>
          <a:xfrm>
            <a:off x="4648200" y="1200152"/>
            <a:ext cx="4038600" cy="3394500"/>
          </a:xfrm>
          <a:prstGeom prst="rect">
            <a:avLst/>
          </a:prstGeom>
          <a:noFill/>
          <a:ln>
            <a:noFill/>
          </a:ln>
        </p:spPr>
        <p:txBody>
          <a:bodyPr anchorCtr="0" anchor="t" bIns="37775" lIns="75575" spcFirstLastPara="1" rIns="75575" wrap="square" tIns="37775">
            <a:normAutofit/>
          </a:bodyPr>
          <a:lstStyle>
            <a:lvl1pPr indent="-260350" lvl="0" marL="457200" rtl="0" algn="l">
              <a:spcBef>
                <a:spcPts val="400"/>
              </a:spcBef>
              <a:spcAft>
                <a:spcPts val="0"/>
              </a:spcAft>
              <a:buSzPts val="500"/>
              <a:buChar char="●"/>
              <a:defRPr sz="2100"/>
            </a:lvl1pPr>
            <a:lvl2pPr indent="-336550" lvl="1" marL="914400" rtl="0" algn="l">
              <a:spcBef>
                <a:spcPts val="1600"/>
              </a:spcBef>
              <a:spcAft>
                <a:spcPts val="0"/>
              </a:spcAft>
              <a:buClr>
                <a:srgbClr val="0075A2"/>
              </a:buClr>
              <a:buSzPts val="1700"/>
              <a:buChar char="○"/>
              <a:defRPr sz="1700"/>
            </a:lvl2pPr>
            <a:lvl3pPr indent="-254000" lvl="2" marL="1371600" rtl="0" algn="l">
              <a:spcBef>
                <a:spcPts val="1600"/>
              </a:spcBef>
              <a:spcAft>
                <a:spcPts val="0"/>
              </a:spcAft>
              <a:buSzPts val="400"/>
              <a:buChar char="■"/>
              <a:defRPr sz="1500"/>
            </a:lvl3pPr>
            <a:lvl4pPr indent="-311150" lvl="3" marL="1828800" rtl="0" algn="l">
              <a:spcBef>
                <a:spcPts val="1600"/>
              </a:spcBef>
              <a:spcAft>
                <a:spcPts val="0"/>
              </a:spcAft>
              <a:buClr>
                <a:srgbClr val="0B9B74"/>
              </a:buClr>
              <a:buSzPts val="1300"/>
              <a:buChar char="●"/>
              <a:defRPr sz="1300"/>
            </a:lvl4pPr>
            <a:lvl5pPr indent="-311150" lvl="4" marL="2286000" rtl="0" algn="l">
              <a:spcBef>
                <a:spcPts val="1600"/>
              </a:spcBef>
              <a:spcAft>
                <a:spcPts val="0"/>
              </a:spcAft>
              <a:buClr>
                <a:srgbClr val="7E9532"/>
              </a:buClr>
              <a:buSzPts val="1300"/>
              <a:buFont typeface="Calibri"/>
              <a:buChar char="○"/>
              <a:defRPr sz="1300"/>
            </a:lvl5pPr>
            <a:lvl6pPr indent="-311150" lvl="5" marL="2743200" rtl="0" algn="l">
              <a:spcBef>
                <a:spcPts val="1600"/>
              </a:spcBef>
              <a:spcAft>
                <a:spcPts val="0"/>
              </a:spcAft>
              <a:buClr>
                <a:schemeClr val="dk1"/>
              </a:buClr>
              <a:buSzPts val="1300"/>
              <a:buChar char="■"/>
              <a:defRPr sz="1300"/>
            </a:lvl6pPr>
            <a:lvl7pPr indent="-311150" lvl="6" marL="3200400" rtl="0" algn="l">
              <a:spcBef>
                <a:spcPts val="1600"/>
              </a:spcBef>
              <a:spcAft>
                <a:spcPts val="0"/>
              </a:spcAft>
              <a:buClr>
                <a:schemeClr val="dk1"/>
              </a:buClr>
              <a:buSzPts val="1300"/>
              <a:buChar char="●"/>
              <a:defRPr sz="1300"/>
            </a:lvl7pPr>
            <a:lvl8pPr indent="-311150" lvl="7" marL="3657600" rtl="0" algn="l">
              <a:spcBef>
                <a:spcPts val="1600"/>
              </a:spcBef>
              <a:spcAft>
                <a:spcPts val="0"/>
              </a:spcAft>
              <a:buClr>
                <a:schemeClr val="dk1"/>
              </a:buClr>
              <a:buSzPts val="1300"/>
              <a:buChar char="○"/>
              <a:defRPr sz="1300"/>
            </a:lvl8pPr>
            <a:lvl9pPr indent="-311150" lvl="8" marL="4114800" rtl="0" algn="l">
              <a:spcBef>
                <a:spcPts val="1600"/>
              </a:spcBef>
              <a:spcAft>
                <a:spcPts val="1600"/>
              </a:spcAft>
              <a:buClr>
                <a:schemeClr val="dk1"/>
              </a:buClr>
              <a:buSzPts val="1300"/>
              <a:buChar char="■"/>
              <a:defRPr sz="1300"/>
            </a:lvl9pPr>
          </a:lstStyle>
          <a:p/>
        </p:txBody>
      </p:sp>
      <p:sp>
        <p:nvSpPr>
          <p:cNvPr id="89" name="Google Shape;89;p17"/>
          <p:cNvSpPr txBox="1"/>
          <p:nvPr>
            <p:ph idx="10" type="dt"/>
          </p:nvPr>
        </p:nvSpPr>
        <p:spPr>
          <a:xfrm>
            <a:off x="457200" y="4767263"/>
            <a:ext cx="2133600" cy="273900"/>
          </a:xfrm>
          <a:prstGeom prst="rect">
            <a:avLst/>
          </a:prstGeom>
          <a:noFill/>
          <a:ln>
            <a:noFill/>
          </a:ln>
        </p:spPr>
        <p:txBody>
          <a:bodyPr anchorCtr="0" anchor="ctr" bIns="37775" lIns="75575" spcFirstLastPara="1" rIns="75575" wrap="square" tIns="377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0" name="Google Shape;90;p17"/>
          <p:cNvSpPr txBox="1"/>
          <p:nvPr>
            <p:ph idx="11" type="ftr"/>
          </p:nvPr>
        </p:nvSpPr>
        <p:spPr>
          <a:xfrm>
            <a:off x="3124200" y="4767263"/>
            <a:ext cx="2895600" cy="273900"/>
          </a:xfrm>
          <a:prstGeom prst="rect">
            <a:avLst/>
          </a:prstGeom>
          <a:noFill/>
          <a:ln>
            <a:noFill/>
          </a:ln>
        </p:spPr>
        <p:txBody>
          <a:bodyPr anchorCtr="0" anchor="ctr" bIns="37775" lIns="75575" spcFirstLastPara="1" rIns="75575" wrap="square" tIns="377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1" name="Google Shape;91;p17"/>
          <p:cNvSpPr txBox="1"/>
          <p:nvPr>
            <p:ph idx="12" type="sldNum"/>
          </p:nvPr>
        </p:nvSpPr>
        <p:spPr>
          <a:xfrm>
            <a:off x="6553200" y="4767263"/>
            <a:ext cx="2133600" cy="273900"/>
          </a:xfrm>
          <a:prstGeom prst="rect">
            <a:avLst/>
          </a:prstGeom>
          <a:noFill/>
          <a:ln>
            <a:noFill/>
          </a:ln>
        </p:spPr>
        <p:txBody>
          <a:bodyPr anchorCtr="0" anchor="ctr" bIns="37775" lIns="75575" spcFirstLastPara="1" rIns="75575" wrap="square" tIns="377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rgbClr val="4A86E8"/>
            </a:solidFill>
            <a:prstDash val="solid"/>
            <a:miter lim="8000"/>
            <a:headEnd len="sm" w="sm" type="none"/>
            <a:tailEnd len="sm" w="sm" type="none"/>
          </a:ln>
        </p:spPr>
      </p:sp>
      <p:sp>
        <p:nvSpPr>
          <p:cNvPr id="21" name="Google Shape;21;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rgbClr val="4A86E8"/>
            </a:solidFill>
            <a:prstDash val="solid"/>
            <a:miter lim="8000"/>
            <a:headEnd len="sm" w="sm" type="none"/>
            <a:tailEnd len="sm" w="sm" type="none"/>
          </a:ln>
        </p:spPr>
      </p:sp>
      <p:sp>
        <p:nvSpPr>
          <p:cNvPr id="22" name="Google Shape;22;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3" name="Google Shape;23;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a:off x="0" y="5045700"/>
            <a:ext cx="9144000" cy="97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8" name="Google Shape;2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 name="Google Shape;31;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5"/>
          <p:cNvSpPr/>
          <p:nvPr/>
        </p:nvSpPr>
        <p:spPr>
          <a:xfrm>
            <a:off x="0" y="5045700"/>
            <a:ext cx="9144000" cy="97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6"/>
          <p:cNvSpPr/>
          <p:nvPr/>
        </p:nvSpPr>
        <p:spPr>
          <a:xfrm>
            <a:off x="0" y="5045700"/>
            <a:ext cx="9144000" cy="97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 name="Google Shape;41;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7"/>
          <p:cNvSpPr/>
          <p:nvPr/>
        </p:nvSpPr>
        <p:spPr>
          <a:xfrm>
            <a:off x="0" y="5045700"/>
            <a:ext cx="9144000" cy="97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8"/>
          <p:cNvSpPr/>
          <p:nvPr/>
        </p:nvSpPr>
        <p:spPr>
          <a:xfrm>
            <a:off x="0" y="5045700"/>
            <a:ext cx="9144000" cy="97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25"/>
            <a:ext cx="4572000" cy="51435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00FF"/>
              </a:buClr>
              <a:buSzPts val="4200"/>
              <a:buNone/>
              <a:defRPr>
                <a:solidFill>
                  <a:srgbClr val="0000FF"/>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52" name="Google Shape;52;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7" name="Google Shape;5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10"/>
          <p:cNvSpPr/>
          <p:nvPr/>
        </p:nvSpPr>
        <p:spPr>
          <a:xfrm>
            <a:off x="0" y="5045700"/>
            <a:ext cx="9144000" cy="97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11" name="Google Shape;11;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
        <p:nvSpPr>
          <p:cNvPr id="12" name="Google Shape;12;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https://cnvrg.io/data-science-platform/dataset-management/"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gif"/><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2.gif"/><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7.jpg"/><Relationship Id="rId5" Type="http://schemas.openxmlformats.org/officeDocument/2006/relationships/image" Target="../media/image10.png"/><Relationship Id="rId6"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nvSpPr>
        <p:spPr>
          <a:xfrm>
            <a:off x="5405475" y="1276238"/>
            <a:ext cx="3733800" cy="1190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US" sz="4900">
                <a:solidFill>
                  <a:srgbClr val="4A86E8"/>
                </a:solidFill>
                <a:latin typeface="Economica"/>
                <a:ea typeface="Economica"/>
                <a:cs typeface="Economica"/>
                <a:sym typeface="Economica"/>
              </a:rPr>
              <a:t>Convolution Neural Network</a:t>
            </a:r>
            <a:endParaRPr sz="4900">
              <a:solidFill>
                <a:srgbClr val="4A86E8"/>
              </a:solidFill>
              <a:latin typeface="Economica"/>
              <a:ea typeface="Economica"/>
              <a:cs typeface="Economica"/>
              <a:sym typeface="Economica"/>
            </a:endParaRPr>
          </a:p>
        </p:txBody>
      </p:sp>
      <p:sp>
        <p:nvSpPr>
          <p:cNvPr id="97" name="Google Shape;97;p18"/>
          <p:cNvSpPr txBox="1"/>
          <p:nvPr/>
        </p:nvSpPr>
        <p:spPr>
          <a:xfrm>
            <a:off x="5751750" y="3010594"/>
            <a:ext cx="3041400" cy="3936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US" sz="1500">
                <a:solidFill>
                  <a:srgbClr val="000000"/>
                </a:solidFill>
                <a:latin typeface="Open Sans"/>
                <a:ea typeface="Open Sans"/>
                <a:cs typeface="Open Sans"/>
                <a:sym typeface="Open Sans"/>
              </a:rPr>
              <a:t>PhD. Msc. David C. Baldears S.</a:t>
            </a:r>
            <a:endParaRPr sz="1500">
              <a:solidFill>
                <a:srgbClr val="000000"/>
              </a:solidFill>
              <a:latin typeface="Open Sans"/>
              <a:ea typeface="Open Sans"/>
              <a:cs typeface="Open Sans"/>
              <a:sym typeface="Open Sans"/>
            </a:endParaRPr>
          </a:p>
          <a:p>
            <a:pPr indent="0" lvl="0" marL="0" rtl="0" algn="ctr">
              <a:lnSpc>
                <a:spcPct val="115000"/>
              </a:lnSpc>
              <a:spcBef>
                <a:spcPts val="0"/>
              </a:spcBef>
              <a:spcAft>
                <a:spcPts val="0"/>
              </a:spcAft>
              <a:buNone/>
            </a:pPr>
            <a:r>
              <a:rPr lang="en-US" sz="1500">
                <a:latin typeface="Open Sans"/>
                <a:ea typeface="Open Sans"/>
                <a:cs typeface="Open Sans"/>
                <a:sym typeface="Open Sans"/>
              </a:rPr>
              <a:t>PhD.(s) Msc. Diego López Bernal</a:t>
            </a:r>
            <a:endParaRPr sz="1500">
              <a:latin typeface="Open Sans"/>
              <a:ea typeface="Open Sans"/>
              <a:cs typeface="Open Sans"/>
              <a:sym typeface="Open Sans"/>
            </a:endParaRPr>
          </a:p>
        </p:txBody>
      </p:sp>
      <p:sp>
        <p:nvSpPr>
          <p:cNvPr id="98" name="Google Shape;98;p18"/>
          <p:cNvSpPr txBox="1"/>
          <p:nvPr/>
        </p:nvSpPr>
        <p:spPr>
          <a:xfrm>
            <a:off x="2468888" y="4912650"/>
            <a:ext cx="2225700" cy="231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US" sz="600" u="sng">
                <a:solidFill>
                  <a:schemeClr val="hlink"/>
                </a:solidFill>
                <a:hlinkClick r:id="rId3"/>
              </a:rPr>
              <a:t>https://cnvrg.io/data-science-platform/dataset-management/</a:t>
            </a:r>
            <a:r>
              <a:rPr lang="en-US" sz="600"/>
              <a:t> </a:t>
            </a:r>
            <a:endParaRPr sz="600"/>
          </a:p>
        </p:txBody>
      </p:sp>
      <p:sp>
        <p:nvSpPr>
          <p:cNvPr id="99" name="Google Shape;9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0" name="Google Shape;100;p18"/>
          <p:cNvPicPr preferRelativeResize="0"/>
          <p:nvPr/>
        </p:nvPicPr>
        <p:blipFill>
          <a:blip r:embed="rId4">
            <a:alphaModFix/>
          </a:blip>
          <a:stretch>
            <a:fillRect/>
          </a:stretch>
        </p:blipFill>
        <p:spPr>
          <a:xfrm>
            <a:off x="53100" y="840775"/>
            <a:ext cx="5292801" cy="346195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Convolution</a:t>
            </a:r>
            <a:endParaRPr/>
          </a:p>
        </p:txBody>
      </p:sp>
      <p:sp>
        <p:nvSpPr>
          <p:cNvPr id="250" name="Google Shape;250;p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Kernel Moving over the image</a:t>
            </a:r>
            <a:endParaRPr/>
          </a:p>
        </p:txBody>
      </p:sp>
      <p:pic>
        <p:nvPicPr>
          <p:cNvPr id="251" name="Google Shape;251;p27"/>
          <p:cNvPicPr preferRelativeResize="0"/>
          <p:nvPr/>
        </p:nvPicPr>
        <p:blipFill>
          <a:blip r:embed="rId3">
            <a:alphaModFix/>
          </a:blip>
          <a:stretch>
            <a:fillRect/>
          </a:stretch>
        </p:blipFill>
        <p:spPr>
          <a:xfrm>
            <a:off x="399100" y="2364388"/>
            <a:ext cx="1790700" cy="1304925"/>
          </a:xfrm>
          <a:prstGeom prst="rect">
            <a:avLst/>
          </a:prstGeom>
          <a:noFill/>
          <a:ln>
            <a:noFill/>
          </a:ln>
        </p:spPr>
      </p:pic>
      <p:pic>
        <p:nvPicPr>
          <p:cNvPr id="252" name="Google Shape;252;p27"/>
          <p:cNvPicPr preferRelativeResize="0"/>
          <p:nvPr/>
        </p:nvPicPr>
        <p:blipFill rotWithShape="1">
          <a:blip r:embed="rId4">
            <a:alphaModFix/>
          </a:blip>
          <a:srcRect b="40960" l="12029" r="15851" t="32693"/>
          <a:stretch/>
        </p:blipFill>
        <p:spPr>
          <a:xfrm>
            <a:off x="2754200" y="1849675"/>
            <a:ext cx="6389801" cy="2334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Convolutional kernel - Pathing</a:t>
            </a:r>
            <a:endParaRPr/>
          </a:p>
        </p:txBody>
      </p:sp>
      <p:sp>
        <p:nvSpPr>
          <p:cNvPr id="259" name="Google Shape;259;p28"/>
          <p:cNvSpPr txBox="1"/>
          <p:nvPr>
            <p:ph idx="1" type="body"/>
          </p:nvPr>
        </p:nvSpPr>
        <p:spPr>
          <a:xfrm>
            <a:off x="311700" y="1911025"/>
            <a:ext cx="2456400" cy="24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Padding on the input volume with zeros in such way that the conv layer does not alter the spatial dimensions of the input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260" name="Google Shape;26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61" name="Google Shape;261;p28"/>
          <p:cNvPicPr preferRelativeResize="0"/>
          <p:nvPr/>
        </p:nvPicPr>
        <p:blipFill rotWithShape="1">
          <a:blip r:embed="rId3">
            <a:alphaModFix/>
          </a:blip>
          <a:srcRect b="5118" l="3553" r="3171" t="2647"/>
          <a:stretch/>
        </p:blipFill>
        <p:spPr>
          <a:xfrm>
            <a:off x="2646575" y="1627225"/>
            <a:ext cx="3011300" cy="3260500"/>
          </a:xfrm>
          <a:prstGeom prst="rect">
            <a:avLst/>
          </a:prstGeom>
          <a:noFill/>
          <a:ln>
            <a:noFill/>
          </a:ln>
        </p:spPr>
      </p:pic>
      <p:pic>
        <p:nvPicPr>
          <p:cNvPr id="262" name="Google Shape;262;p28"/>
          <p:cNvPicPr preferRelativeResize="0"/>
          <p:nvPr/>
        </p:nvPicPr>
        <p:blipFill>
          <a:blip r:embed="rId4">
            <a:alphaModFix/>
          </a:blip>
          <a:stretch>
            <a:fillRect/>
          </a:stretch>
        </p:blipFill>
        <p:spPr>
          <a:xfrm>
            <a:off x="5740826" y="2139522"/>
            <a:ext cx="3091474" cy="2439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Color image: RGB 3 channels</a:t>
            </a:r>
            <a:endParaRPr/>
          </a:p>
        </p:txBody>
      </p:sp>
      <p:sp>
        <p:nvSpPr>
          <p:cNvPr id="269" name="Google Shape;269;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70" name="Google Shape;270;p29"/>
          <p:cNvGraphicFramePr/>
          <p:nvPr/>
        </p:nvGraphicFramePr>
        <p:xfrm>
          <a:off x="4954587" y="2581275"/>
          <a:ext cx="3000000" cy="3000000"/>
        </p:xfrm>
        <a:graphic>
          <a:graphicData uri="http://schemas.openxmlformats.org/drawingml/2006/table">
            <a:tbl>
              <a:tblPr>
                <a:noFill/>
                <a:tableStyleId>{D279CD17-B203-4941-9E15-F49BF19B1948}</a:tableStyleId>
              </a:tblPr>
              <a:tblGrid>
                <a:gridCol w="479425"/>
                <a:gridCol w="477825"/>
                <a:gridCol w="479425"/>
                <a:gridCol w="479425"/>
                <a:gridCol w="477825"/>
                <a:gridCol w="479425"/>
              </a:tblGrid>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71" name="Google Shape;271;p29"/>
          <p:cNvGraphicFramePr/>
          <p:nvPr/>
        </p:nvGraphicFramePr>
        <p:xfrm>
          <a:off x="5118100" y="2736056"/>
          <a:ext cx="3000000" cy="3000000"/>
        </p:xfrm>
        <a:graphic>
          <a:graphicData uri="http://schemas.openxmlformats.org/drawingml/2006/table">
            <a:tbl>
              <a:tblPr>
                <a:noFill/>
                <a:tableStyleId>{D279CD17-B203-4941-9E15-F49BF19B1948}</a:tableStyleId>
              </a:tblPr>
              <a:tblGrid>
                <a:gridCol w="479425"/>
                <a:gridCol w="477825"/>
                <a:gridCol w="479425"/>
                <a:gridCol w="479425"/>
                <a:gridCol w="477825"/>
                <a:gridCol w="479425"/>
              </a:tblGrid>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72" name="Google Shape;272;p29"/>
          <p:cNvGraphicFramePr/>
          <p:nvPr/>
        </p:nvGraphicFramePr>
        <p:xfrm>
          <a:off x="5324475" y="2887265"/>
          <a:ext cx="3000000" cy="3000000"/>
        </p:xfrm>
        <a:graphic>
          <a:graphicData uri="http://schemas.openxmlformats.org/drawingml/2006/table">
            <a:tbl>
              <a:tblPr>
                <a:noFill/>
                <a:tableStyleId>{D279CD17-B203-4941-9E15-F49BF19B1948}</a:tableStyleId>
              </a:tblPr>
              <a:tblGrid>
                <a:gridCol w="479425"/>
                <a:gridCol w="477825"/>
                <a:gridCol w="479425"/>
                <a:gridCol w="479425"/>
                <a:gridCol w="508000"/>
                <a:gridCol w="449250"/>
              </a:tblGrid>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73" name="Google Shape;273;p29"/>
          <p:cNvGraphicFramePr/>
          <p:nvPr/>
        </p:nvGraphicFramePr>
        <p:xfrm>
          <a:off x="2967037" y="1210865"/>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sp>
        <p:nvSpPr>
          <p:cNvPr id="274" name="Google Shape;274;p29"/>
          <p:cNvSpPr txBox="1"/>
          <p:nvPr/>
        </p:nvSpPr>
        <p:spPr>
          <a:xfrm>
            <a:off x="4676775" y="1756172"/>
            <a:ext cx="1447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Filter 1</a:t>
            </a:r>
            <a:endParaRPr/>
          </a:p>
        </p:txBody>
      </p:sp>
      <p:graphicFrame>
        <p:nvGraphicFramePr>
          <p:cNvPr id="275" name="Google Shape;275;p29"/>
          <p:cNvGraphicFramePr/>
          <p:nvPr/>
        </p:nvGraphicFramePr>
        <p:xfrm>
          <a:off x="5972175" y="1179909"/>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bl>
          </a:graphicData>
        </a:graphic>
      </p:graphicFrame>
      <p:sp>
        <p:nvSpPr>
          <p:cNvPr id="276" name="Google Shape;276;p29"/>
          <p:cNvSpPr txBox="1"/>
          <p:nvPr/>
        </p:nvSpPr>
        <p:spPr>
          <a:xfrm>
            <a:off x="7680325" y="1726406"/>
            <a:ext cx="1449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Filter 2</a:t>
            </a:r>
            <a:endParaRPr/>
          </a:p>
        </p:txBody>
      </p:sp>
      <p:graphicFrame>
        <p:nvGraphicFramePr>
          <p:cNvPr id="277" name="Google Shape;277;p29"/>
          <p:cNvGraphicFramePr/>
          <p:nvPr/>
        </p:nvGraphicFramePr>
        <p:xfrm>
          <a:off x="3119437" y="1325165"/>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graphicFrame>
        <p:nvGraphicFramePr>
          <p:cNvPr id="278" name="Google Shape;278;p29"/>
          <p:cNvGraphicFramePr/>
          <p:nvPr/>
        </p:nvGraphicFramePr>
        <p:xfrm>
          <a:off x="3271837" y="1412081"/>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graphicFrame>
        <p:nvGraphicFramePr>
          <p:cNvPr id="279" name="Google Shape;279;p29"/>
          <p:cNvGraphicFramePr/>
          <p:nvPr/>
        </p:nvGraphicFramePr>
        <p:xfrm>
          <a:off x="6124575" y="1281113"/>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bl>
          </a:graphicData>
        </a:graphic>
      </p:graphicFrame>
      <p:graphicFrame>
        <p:nvGraphicFramePr>
          <p:cNvPr id="280" name="Google Shape;280;p29"/>
          <p:cNvGraphicFramePr/>
          <p:nvPr/>
        </p:nvGraphicFramePr>
        <p:xfrm>
          <a:off x="6276975" y="1395413"/>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bl>
          </a:graphicData>
        </a:graphic>
      </p:graphicFrame>
      <p:sp>
        <p:nvSpPr>
          <p:cNvPr id="281" name="Google Shape;281;p29"/>
          <p:cNvSpPr/>
          <p:nvPr/>
        </p:nvSpPr>
        <p:spPr>
          <a:xfrm>
            <a:off x="4295775" y="3284934"/>
            <a:ext cx="507900" cy="651300"/>
          </a:xfrm>
          <a:prstGeom prst="rightArrow">
            <a:avLst>
              <a:gd fmla="val 10800" name="adj1"/>
              <a:gd fmla="val 50000" name="adj2"/>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282" name="Google Shape;282;p29"/>
          <p:cNvGrpSpPr/>
          <p:nvPr/>
        </p:nvGrpSpPr>
        <p:grpSpPr>
          <a:xfrm>
            <a:off x="354015" y="2294264"/>
            <a:ext cx="3927508" cy="2722876"/>
            <a:chOff x="353684" y="3059766"/>
            <a:chExt cx="3927508" cy="3629534"/>
          </a:xfrm>
        </p:grpSpPr>
        <p:pic>
          <p:nvPicPr>
            <p:cNvPr id="283" name="Google Shape;283;p29"/>
            <p:cNvPicPr preferRelativeResize="0"/>
            <p:nvPr/>
          </p:nvPicPr>
          <p:blipFill rotWithShape="1">
            <a:blip r:embed="rId3">
              <a:alphaModFix/>
            </a:blip>
            <a:srcRect b="0" l="0" r="0" t="0"/>
            <a:stretch/>
          </p:blipFill>
          <p:spPr>
            <a:xfrm>
              <a:off x="374122" y="3442427"/>
              <a:ext cx="3907070" cy="3246873"/>
            </a:xfrm>
            <a:prstGeom prst="rect">
              <a:avLst/>
            </a:prstGeom>
            <a:noFill/>
            <a:ln>
              <a:noFill/>
            </a:ln>
          </p:spPr>
        </p:pic>
        <p:sp>
          <p:nvSpPr>
            <p:cNvPr id="284" name="Google Shape;284;p29"/>
            <p:cNvSpPr txBox="1"/>
            <p:nvPr/>
          </p:nvSpPr>
          <p:spPr>
            <a:xfrm>
              <a:off x="353684" y="3059766"/>
              <a:ext cx="19977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Color image</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3800"/>
              <a:t>Dense neural network and Convolutional neural network</a:t>
            </a:r>
            <a:endParaRPr sz="3800"/>
          </a:p>
        </p:txBody>
      </p:sp>
      <p:pic>
        <p:nvPicPr>
          <p:cNvPr id="291" name="Google Shape;291;p30"/>
          <p:cNvPicPr preferRelativeResize="0"/>
          <p:nvPr/>
        </p:nvPicPr>
        <p:blipFill rotWithShape="1">
          <a:blip r:embed="rId3">
            <a:alphaModFix/>
          </a:blip>
          <a:srcRect b="33818" l="0" r="0" t="0"/>
          <a:stretch/>
        </p:blipFill>
        <p:spPr>
          <a:xfrm>
            <a:off x="0" y="1126996"/>
            <a:ext cx="9143999" cy="1912350"/>
          </a:xfrm>
          <a:prstGeom prst="rect">
            <a:avLst/>
          </a:prstGeom>
          <a:noFill/>
          <a:ln>
            <a:noFill/>
          </a:ln>
        </p:spPr>
      </p:pic>
      <p:sp>
        <p:nvSpPr>
          <p:cNvPr id="292" name="Google Shape;292;p30"/>
          <p:cNvSpPr txBox="1"/>
          <p:nvPr>
            <p:ph idx="1" type="body"/>
          </p:nvPr>
        </p:nvSpPr>
        <p:spPr>
          <a:xfrm>
            <a:off x="311700" y="3095425"/>
            <a:ext cx="8520600" cy="156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sz="1600">
                <a:solidFill>
                  <a:srgbClr val="4A86E8"/>
                </a:solidFill>
              </a:rPr>
              <a:t>Left: A regular 3-layer Neural Network. Right: A ConvNet arranges its neurons in three dimensions (width, height, depth), as visualized in one of the layers. Every layer of a ConvNet transforms the 3D input volume to a 3D output volume of neuron activations. In this example, the red input layer holds the image, so its width and height would be the dimensions of the image, and the depth would be 3 (Red, Green, Blue channels). </a:t>
            </a:r>
            <a:endParaRPr sz="1400">
              <a:solidFill>
                <a:srgbClr val="4A86E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Convolution vs Fully Connected</a:t>
            </a:r>
            <a:endParaRPr/>
          </a:p>
        </p:txBody>
      </p:sp>
      <p:sp>
        <p:nvSpPr>
          <p:cNvPr id="299" name="Google Shape;29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00" name="Google Shape;300;p31"/>
          <p:cNvGraphicFramePr/>
          <p:nvPr/>
        </p:nvGraphicFramePr>
        <p:xfrm>
          <a:off x="1450975" y="1119188"/>
          <a:ext cx="3000000" cy="3000000"/>
        </p:xfrm>
        <a:graphic>
          <a:graphicData uri="http://schemas.openxmlformats.org/drawingml/2006/table">
            <a:tbl>
              <a:tblPr>
                <a:noFill/>
                <a:tableStyleId>{D279CD17-B203-4941-9E15-F49BF19B1948}</a:tableStyleId>
              </a:tblPr>
              <a:tblGrid>
                <a:gridCol w="300025"/>
                <a:gridCol w="301625"/>
                <a:gridCol w="300025"/>
                <a:gridCol w="301625"/>
                <a:gridCol w="300025"/>
                <a:gridCol w="301625"/>
              </a:tblGrid>
              <a:tr h="215500">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50" marB="21550"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01" name="Google Shape;301;p31"/>
          <p:cNvSpPr txBox="1"/>
          <p:nvPr/>
        </p:nvSpPr>
        <p:spPr>
          <a:xfrm>
            <a:off x="1730375" y="2412206"/>
            <a:ext cx="1246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image</a:t>
            </a:r>
            <a:endParaRPr/>
          </a:p>
        </p:txBody>
      </p:sp>
      <p:pic>
        <p:nvPicPr>
          <p:cNvPr id="302" name="Google Shape;302;p31"/>
          <p:cNvPicPr preferRelativeResize="0"/>
          <p:nvPr/>
        </p:nvPicPr>
        <p:blipFill rotWithShape="1">
          <a:blip r:embed="rId3">
            <a:alphaModFix/>
          </a:blip>
          <a:srcRect b="0" l="0" r="0" t="0"/>
          <a:stretch/>
        </p:blipFill>
        <p:spPr>
          <a:xfrm>
            <a:off x="5732462" y="1137046"/>
            <a:ext cx="1437084" cy="1404938"/>
          </a:xfrm>
          <a:prstGeom prst="rect">
            <a:avLst/>
          </a:prstGeom>
          <a:noFill/>
          <a:ln>
            <a:noFill/>
          </a:ln>
        </p:spPr>
      </p:pic>
      <p:sp>
        <p:nvSpPr>
          <p:cNvPr id="303" name="Google Shape;303;p31"/>
          <p:cNvSpPr/>
          <p:nvPr/>
        </p:nvSpPr>
        <p:spPr>
          <a:xfrm>
            <a:off x="3673475" y="1765697"/>
            <a:ext cx="1881300" cy="500100"/>
          </a:xfrm>
          <a:prstGeom prst="rightArrow">
            <a:avLst>
              <a:gd fmla="val 17772" name="adj1"/>
              <a:gd fmla="val 50000" name="adj2"/>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4" name="Google Shape;304;p31"/>
          <p:cNvSpPr txBox="1"/>
          <p:nvPr/>
        </p:nvSpPr>
        <p:spPr>
          <a:xfrm>
            <a:off x="3657600" y="2209800"/>
            <a:ext cx="2004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convolution</a:t>
            </a:r>
            <a:endParaRPr/>
          </a:p>
        </p:txBody>
      </p:sp>
      <p:graphicFrame>
        <p:nvGraphicFramePr>
          <p:cNvPr id="305" name="Google Shape;305;p31"/>
          <p:cNvGraphicFramePr/>
          <p:nvPr/>
        </p:nvGraphicFramePr>
        <p:xfrm>
          <a:off x="4586287" y="1103709"/>
          <a:ext cx="3000000" cy="3000000"/>
        </p:xfrm>
        <a:graphic>
          <a:graphicData uri="http://schemas.openxmlformats.org/drawingml/2006/table">
            <a:tbl>
              <a:tblPr>
                <a:noFill/>
                <a:tableStyleId>{D279CD17-B203-4941-9E15-F49BF19B1948}</a:tableStyleId>
              </a:tblPr>
              <a:tblGrid>
                <a:gridCol w="320675"/>
                <a:gridCol w="322250"/>
                <a:gridCol w="320675"/>
              </a:tblGrid>
              <a:tr h="2036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375" marB="20375" marR="54325" marL="54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375" marB="20375" marR="54325" marL="54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375" marB="20375" marR="54325" marL="54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2036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375" marB="20375" marR="54325" marL="54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375" marB="20375" marR="54325" marL="54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375" marB="20375" marR="54325" marL="54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2036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375" marB="20375" marR="54325" marL="54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375" marB="20375" marR="54325" marL="54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375" marB="20375" marR="54325" marL="543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bl>
          </a:graphicData>
        </a:graphic>
      </p:graphicFrame>
      <p:graphicFrame>
        <p:nvGraphicFramePr>
          <p:cNvPr id="306" name="Google Shape;306;p31"/>
          <p:cNvGraphicFramePr/>
          <p:nvPr/>
        </p:nvGraphicFramePr>
        <p:xfrm>
          <a:off x="3503612" y="1107281"/>
          <a:ext cx="3000000" cy="3000000"/>
        </p:xfrm>
        <a:graphic>
          <a:graphicData uri="http://schemas.openxmlformats.org/drawingml/2006/table">
            <a:tbl>
              <a:tblPr>
                <a:noFill/>
                <a:tableStyleId>{D279CD17-B203-4941-9E15-F49BF19B1948}</a:tableStyleId>
              </a:tblPr>
              <a:tblGrid>
                <a:gridCol w="315900"/>
                <a:gridCol w="315900"/>
                <a:gridCol w="315900"/>
              </a:tblGrid>
              <a:tr h="200025">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025" marB="20025" marR="53425" marL="53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025" marB="20025" marR="53425" marL="53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025" marB="20025" marR="53425" marL="53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2012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025" marB="20025" marR="53425" marL="53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025" marB="20025" marR="53425" marL="53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025" marB="20025" marR="53425" marL="53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200025">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025" marB="20025" marR="53425" marL="53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025" marB="20025" marR="53425" marL="53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1</a:t>
                      </a:r>
                      <a:endParaRPr sz="1100"/>
                    </a:p>
                  </a:txBody>
                  <a:tcPr marT="20025" marB="20025" marR="53425" marL="53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sp>
        <p:nvSpPr>
          <p:cNvPr id="307" name="Google Shape;307;p31"/>
          <p:cNvSpPr txBox="1"/>
          <p:nvPr/>
        </p:nvSpPr>
        <p:spPr>
          <a:xfrm>
            <a:off x="1041400" y="937022"/>
            <a:ext cx="7089900" cy="19527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8" name="Google Shape;308;p31"/>
          <p:cNvSpPr txBox="1"/>
          <p:nvPr/>
        </p:nvSpPr>
        <p:spPr>
          <a:xfrm>
            <a:off x="5272087" y="3076575"/>
            <a:ext cx="498600" cy="1968000"/>
          </a:xfrm>
          <a:prstGeom prst="rect">
            <a:avLst/>
          </a:prstGeom>
          <a:solidFill>
            <a:srgbClr val="D9D9D9"/>
          </a:solidFill>
          <a:ln>
            <a:noFill/>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9" name="Google Shape;309;p31"/>
          <p:cNvSpPr txBox="1"/>
          <p:nvPr/>
        </p:nvSpPr>
        <p:spPr>
          <a:xfrm>
            <a:off x="5340350" y="3614738"/>
            <a:ext cx="342900" cy="257100"/>
          </a:xfrm>
          <a:prstGeom prst="rect">
            <a:avLst/>
          </a:prstGeom>
          <a:gradFill>
            <a:gsLst>
              <a:gs pos="0">
                <a:srgbClr val="EDEDED"/>
              </a:gs>
              <a:gs pos="65000">
                <a:srgbClr val="D0D0D0"/>
              </a:gs>
              <a:gs pos="100000">
                <a:srgbClr val="BCBCBC"/>
              </a:gs>
            </a:gsLst>
            <a:lin ang="5400012" scaled="0"/>
          </a:gradFill>
          <a:ln cap="flat" cmpd="sng" w="9525">
            <a:solidFill>
              <a:srgbClr val="000000"/>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0" name="Google Shape;310;p31"/>
          <p:cNvSpPr txBox="1"/>
          <p:nvPr/>
        </p:nvSpPr>
        <p:spPr>
          <a:xfrm>
            <a:off x="5346700" y="3186113"/>
            <a:ext cx="342900" cy="257100"/>
          </a:xfrm>
          <a:prstGeom prst="rect">
            <a:avLst/>
          </a:prstGeom>
          <a:gradFill>
            <a:gsLst>
              <a:gs pos="0">
                <a:srgbClr val="EDEDED"/>
              </a:gs>
              <a:gs pos="65000">
                <a:srgbClr val="D0D0D0"/>
              </a:gs>
              <a:gs pos="100000">
                <a:srgbClr val="BCBCBC"/>
              </a:gs>
            </a:gsLst>
            <a:lin ang="5400012" scaled="0"/>
          </a:gradFill>
          <a:ln cap="flat" cmpd="sng" w="9525">
            <a:solidFill>
              <a:srgbClr val="000000"/>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11" name="Google Shape;311;p31"/>
          <p:cNvPicPr preferRelativeResize="0"/>
          <p:nvPr/>
        </p:nvPicPr>
        <p:blipFill rotWithShape="1">
          <a:blip r:embed="rId4">
            <a:alphaModFix/>
          </a:blip>
          <a:srcRect b="0" l="0" r="0" t="0"/>
          <a:stretch/>
        </p:blipFill>
        <p:spPr>
          <a:xfrm>
            <a:off x="5359400" y="3114675"/>
            <a:ext cx="244078" cy="346471"/>
          </a:xfrm>
          <a:prstGeom prst="rect">
            <a:avLst/>
          </a:prstGeom>
          <a:noFill/>
          <a:ln>
            <a:noFill/>
          </a:ln>
        </p:spPr>
      </p:pic>
      <p:pic>
        <p:nvPicPr>
          <p:cNvPr id="312" name="Google Shape;312;p31"/>
          <p:cNvPicPr preferRelativeResize="0"/>
          <p:nvPr/>
        </p:nvPicPr>
        <p:blipFill rotWithShape="1">
          <a:blip r:embed="rId5">
            <a:alphaModFix/>
          </a:blip>
          <a:srcRect b="0" l="0" r="0" t="0"/>
          <a:stretch/>
        </p:blipFill>
        <p:spPr>
          <a:xfrm>
            <a:off x="5364162" y="3552825"/>
            <a:ext cx="264318" cy="346471"/>
          </a:xfrm>
          <a:prstGeom prst="rect">
            <a:avLst/>
          </a:prstGeom>
          <a:noFill/>
          <a:ln>
            <a:noFill/>
          </a:ln>
        </p:spPr>
      </p:pic>
      <p:sp>
        <p:nvSpPr>
          <p:cNvPr id="313" name="Google Shape;313;p31"/>
          <p:cNvSpPr txBox="1"/>
          <p:nvPr/>
        </p:nvSpPr>
        <p:spPr>
          <a:xfrm>
            <a:off x="6826250" y="3055144"/>
            <a:ext cx="746100" cy="2007300"/>
          </a:xfrm>
          <a:prstGeom prst="rect">
            <a:avLst/>
          </a:prstGeom>
          <a:solidFill>
            <a:srgbClr val="D9D9D9"/>
          </a:solidFill>
          <a:ln>
            <a:noFill/>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4" name="Google Shape;314;p31"/>
          <p:cNvSpPr/>
          <p:nvPr/>
        </p:nvSpPr>
        <p:spPr>
          <a:xfrm>
            <a:off x="6934200" y="3067050"/>
            <a:ext cx="574800" cy="4311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5" name="Google Shape;315;p31"/>
          <p:cNvSpPr/>
          <p:nvPr/>
        </p:nvSpPr>
        <p:spPr>
          <a:xfrm>
            <a:off x="6926262" y="3648075"/>
            <a:ext cx="573000" cy="4299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6" name="Google Shape;316;p31"/>
          <p:cNvSpPr/>
          <p:nvPr/>
        </p:nvSpPr>
        <p:spPr>
          <a:xfrm>
            <a:off x="6913562" y="4568428"/>
            <a:ext cx="574800" cy="4311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7" name="Google Shape;317;p31"/>
          <p:cNvSpPr txBox="1"/>
          <p:nvPr/>
        </p:nvSpPr>
        <p:spPr>
          <a:xfrm rot="5400000">
            <a:off x="6792788" y="3854362"/>
            <a:ext cx="576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a:t>
            </a:r>
            <a:endParaRPr/>
          </a:p>
        </p:txBody>
      </p:sp>
      <p:sp>
        <p:nvSpPr>
          <p:cNvPr id="318" name="Google Shape;318;p31"/>
          <p:cNvSpPr txBox="1"/>
          <p:nvPr/>
        </p:nvSpPr>
        <p:spPr>
          <a:xfrm>
            <a:off x="5349875" y="4662488"/>
            <a:ext cx="342900" cy="257100"/>
          </a:xfrm>
          <a:prstGeom prst="rect">
            <a:avLst/>
          </a:prstGeom>
          <a:gradFill>
            <a:gsLst>
              <a:gs pos="0">
                <a:srgbClr val="EDEDED"/>
              </a:gs>
              <a:gs pos="65000">
                <a:srgbClr val="D0D0D0"/>
              </a:gs>
              <a:gs pos="100000">
                <a:srgbClr val="BCBCBC"/>
              </a:gs>
            </a:gsLst>
            <a:lin ang="5400012" scaled="0"/>
          </a:gradFill>
          <a:ln cap="flat" cmpd="sng" w="9525">
            <a:solidFill>
              <a:srgbClr val="000000"/>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19" name="Google Shape;319;p31"/>
          <p:cNvPicPr preferRelativeResize="0"/>
          <p:nvPr/>
        </p:nvPicPr>
        <p:blipFill rotWithShape="1">
          <a:blip r:embed="rId6">
            <a:alphaModFix/>
          </a:blip>
          <a:srcRect b="0" l="0" r="0" t="0"/>
          <a:stretch/>
        </p:blipFill>
        <p:spPr>
          <a:xfrm>
            <a:off x="5319712" y="4591050"/>
            <a:ext cx="346472" cy="366713"/>
          </a:xfrm>
          <a:prstGeom prst="rect">
            <a:avLst/>
          </a:prstGeom>
          <a:noFill/>
          <a:ln>
            <a:noFill/>
          </a:ln>
        </p:spPr>
      </p:pic>
      <p:sp>
        <p:nvSpPr>
          <p:cNvPr id="320" name="Google Shape;320;p31"/>
          <p:cNvSpPr txBox="1"/>
          <p:nvPr/>
        </p:nvSpPr>
        <p:spPr>
          <a:xfrm rot="5400000">
            <a:off x="5121150" y="3816262"/>
            <a:ext cx="576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a:t>
            </a:r>
            <a:endParaRPr/>
          </a:p>
        </p:txBody>
      </p:sp>
      <p:cxnSp>
        <p:nvCxnSpPr>
          <p:cNvPr id="321" name="Google Shape;321;p31"/>
          <p:cNvCxnSpPr/>
          <p:nvPr/>
        </p:nvCxnSpPr>
        <p:spPr>
          <a:xfrm flipH="1" rot="10800000">
            <a:off x="5695950" y="3282478"/>
            <a:ext cx="1238400" cy="9600"/>
          </a:xfrm>
          <a:prstGeom prst="straightConnector1">
            <a:avLst/>
          </a:prstGeom>
          <a:noFill/>
          <a:ln cap="flat" cmpd="sng" w="25400">
            <a:solidFill>
              <a:schemeClr val="dk1"/>
            </a:solidFill>
            <a:prstDash val="solid"/>
            <a:miter lim="800000"/>
            <a:headEnd len="med" w="med" type="none"/>
            <a:tailEnd len="med" w="med" type="triangle"/>
          </a:ln>
        </p:spPr>
      </p:cxnSp>
      <p:cxnSp>
        <p:nvCxnSpPr>
          <p:cNvPr id="322" name="Google Shape;322;p31"/>
          <p:cNvCxnSpPr/>
          <p:nvPr/>
        </p:nvCxnSpPr>
        <p:spPr>
          <a:xfrm>
            <a:off x="5689600" y="3314700"/>
            <a:ext cx="1236600" cy="547800"/>
          </a:xfrm>
          <a:prstGeom prst="straightConnector1">
            <a:avLst/>
          </a:prstGeom>
          <a:noFill/>
          <a:ln cap="flat" cmpd="sng" w="25400">
            <a:solidFill>
              <a:schemeClr val="dk1"/>
            </a:solidFill>
            <a:prstDash val="solid"/>
            <a:miter lim="800000"/>
            <a:headEnd len="med" w="med" type="none"/>
            <a:tailEnd len="med" w="med" type="triangle"/>
          </a:ln>
        </p:spPr>
      </p:cxnSp>
      <p:cxnSp>
        <p:nvCxnSpPr>
          <p:cNvPr id="323" name="Google Shape;323;p31"/>
          <p:cNvCxnSpPr/>
          <p:nvPr/>
        </p:nvCxnSpPr>
        <p:spPr>
          <a:xfrm>
            <a:off x="5689600" y="3314700"/>
            <a:ext cx="1224000" cy="1469100"/>
          </a:xfrm>
          <a:prstGeom prst="straightConnector1">
            <a:avLst/>
          </a:prstGeom>
          <a:noFill/>
          <a:ln cap="flat" cmpd="sng" w="25400">
            <a:solidFill>
              <a:schemeClr val="dk1"/>
            </a:solidFill>
            <a:prstDash val="solid"/>
            <a:miter lim="800000"/>
            <a:headEnd len="med" w="med" type="none"/>
            <a:tailEnd len="med" w="med" type="triangle"/>
          </a:ln>
        </p:spPr>
      </p:cxnSp>
      <p:cxnSp>
        <p:nvCxnSpPr>
          <p:cNvPr id="324" name="Google Shape;324;p31"/>
          <p:cNvCxnSpPr/>
          <p:nvPr/>
        </p:nvCxnSpPr>
        <p:spPr>
          <a:xfrm flipH="1" rot="10800000">
            <a:off x="5727700" y="3282637"/>
            <a:ext cx="1206600" cy="446400"/>
          </a:xfrm>
          <a:prstGeom prst="straightConnector1">
            <a:avLst/>
          </a:prstGeom>
          <a:noFill/>
          <a:ln cap="flat" cmpd="sng" w="25400">
            <a:solidFill>
              <a:schemeClr val="dk1"/>
            </a:solidFill>
            <a:prstDash val="solid"/>
            <a:miter lim="800000"/>
            <a:headEnd len="med" w="med" type="none"/>
            <a:tailEnd len="med" w="med" type="triangle"/>
          </a:ln>
        </p:spPr>
      </p:cxnSp>
      <p:cxnSp>
        <p:nvCxnSpPr>
          <p:cNvPr id="325" name="Google Shape;325;p31"/>
          <p:cNvCxnSpPr/>
          <p:nvPr/>
        </p:nvCxnSpPr>
        <p:spPr>
          <a:xfrm>
            <a:off x="5683250" y="3743325"/>
            <a:ext cx="1242900" cy="119100"/>
          </a:xfrm>
          <a:prstGeom prst="straightConnector1">
            <a:avLst/>
          </a:prstGeom>
          <a:noFill/>
          <a:ln cap="flat" cmpd="sng" w="25400">
            <a:solidFill>
              <a:schemeClr val="dk1"/>
            </a:solidFill>
            <a:prstDash val="solid"/>
            <a:miter lim="800000"/>
            <a:headEnd len="med" w="med" type="none"/>
            <a:tailEnd len="med" w="med" type="triangle"/>
          </a:ln>
        </p:spPr>
      </p:cxnSp>
      <p:cxnSp>
        <p:nvCxnSpPr>
          <p:cNvPr id="326" name="Google Shape;326;p31"/>
          <p:cNvCxnSpPr/>
          <p:nvPr/>
        </p:nvCxnSpPr>
        <p:spPr>
          <a:xfrm>
            <a:off x="5683250" y="3743325"/>
            <a:ext cx="1230300" cy="1040700"/>
          </a:xfrm>
          <a:prstGeom prst="straightConnector1">
            <a:avLst/>
          </a:prstGeom>
          <a:noFill/>
          <a:ln cap="flat" cmpd="sng" w="25400">
            <a:solidFill>
              <a:schemeClr val="dk1"/>
            </a:solidFill>
            <a:prstDash val="solid"/>
            <a:miter lim="800000"/>
            <a:headEnd len="med" w="med" type="none"/>
            <a:tailEnd len="med" w="med" type="triangle"/>
          </a:ln>
        </p:spPr>
      </p:cxnSp>
      <p:cxnSp>
        <p:nvCxnSpPr>
          <p:cNvPr id="327" name="Google Shape;327;p31"/>
          <p:cNvCxnSpPr/>
          <p:nvPr/>
        </p:nvCxnSpPr>
        <p:spPr>
          <a:xfrm flipH="1" rot="10800000">
            <a:off x="5792787" y="3282478"/>
            <a:ext cx="1141500" cy="1495500"/>
          </a:xfrm>
          <a:prstGeom prst="straightConnector1">
            <a:avLst/>
          </a:prstGeom>
          <a:noFill/>
          <a:ln cap="flat" cmpd="sng" w="25400">
            <a:solidFill>
              <a:schemeClr val="dk1"/>
            </a:solidFill>
            <a:prstDash val="solid"/>
            <a:miter lim="800000"/>
            <a:headEnd len="med" w="med" type="none"/>
            <a:tailEnd len="med" w="med" type="triangle"/>
          </a:ln>
        </p:spPr>
      </p:cxnSp>
      <p:cxnSp>
        <p:nvCxnSpPr>
          <p:cNvPr id="328" name="Google Shape;328;p31"/>
          <p:cNvCxnSpPr/>
          <p:nvPr/>
        </p:nvCxnSpPr>
        <p:spPr>
          <a:xfrm flipH="1" rot="10800000">
            <a:off x="5781675" y="3862406"/>
            <a:ext cx="1144500" cy="912000"/>
          </a:xfrm>
          <a:prstGeom prst="straightConnector1">
            <a:avLst/>
          </a:prstGeom>
          <a:noFill/>
          <a:ln cap="flat" cmpd="sng" w="25400">
            <a:solidFill>
              <a:schemeClr val="dk1"/>
            </a:solidFill>
            <a:prstDash val="solid"/>
            <a:miter lim="800000"/>
            <a:headEnd len="med" w="med" type="none"/>
            <a:tailEnd len="med" w="med" type="triangle"/>
          </a:ln>
        </p:spPr>
      </p:cxnSp>
      <p:cxnSp>
        <p:nvCxnSpPr>
          <p:cNvPr id="329" name="Google Shape;329;p31"/>
          <p:cNvCxnSpPr/>
          <p:nvPr/>
        </p:nvCxnSpPr>
        <p:spPr>
          <a:xfrm>
            <a:off x="5781675" y="4774406"/>
            <a:ext cx="1131900" cy="9600"/>
          </a:xfrm>
          <a:prstGeom prst="straightConnector1">
            <a:avLst/>
          </a:prstGeom>
          <a:noFill/>
          <a:ln cap="flat" cmpd="sng" w="25400">
            <a:solidFill>
              <a:schemeClr val="dk1"/>
            </a:solidFill>
            <a:prstDash val="solid"/>
            <a:miter lim="800000"/>
            <a:headEnd len="med" w="med" type="none"/>
            <a:tailEnd len="med" w="med" type="triangle"/>
          </a:ln>
        </p:spPr>
      </p:cxnSp>
      <p:graphicFrame>
        <p:nvGraphicFramePr>
          <p:cNvPr id="330" name="Google Shape;330;p31"/>
          <p:cNvGraphicFramePr/>
          <p:nvPr/>
        </p:nvGraphicFramePr>
        <p:xfrm>
          <a:off x="3332162" y="3358753"/>
          <a:ext cx="3000000" cy="3000000"/>
        </p:xfrm>
        <a:graphic>
          <a:graphicData uri="http://schemas.openxmlformats.org/drawingml/2006/table">
            <a:tbl>
              <a:tblPr>
                <a:noFill/>
                <a:tableStyleId>{D279CD17-B203-4941-9E15-F49BF19B1948}</a:tableStyleId>
              </a:tblPr>
              <a:tblGrid>
                <a:gridCol w="301625"/>
                <a:gridCol w="300025"/>
                <a:gridCol w="300025"/>
                <a:gridCol w="301625"/>
                <a:gridCol w="300025"/>
                <a:gridCol w="301625"/>
              </a:tblGrid>
              <a:tr h="215500">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14325">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15500">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100"/>
                        <a:buFont typeface="Arial"/>
                        <a:buNone/>
                      </a:pPr>
                      <a:r>
                        <a:rPr b="0" i="0" lang="en-US" sz="1100" u="none" cap="none" strike="noStrike">
                          <a:solidFill>
                            <a:srgbClr val="0000FF"/>
                          </a:solidFill>
                          <a:latin typeface="Arial"/>
                          <a:ea typeface="Arial"/>
                          <a:cs typeface="Arial"/>
                          <a:sym typeface="Arial"/>
                        </a:rPr>
                        <a:t>1</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0</a:t>
                      </a:r>
                      <a:endParaRPr sz="1100"/>
                    </a:p>
                  </a:txBody>
                  <a:tcPr marT="21525" marB="21525" marR="57425" marL="57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31" name="Google Shape;331;p31"/>
          <p:cNvSpPr txBox="1"/>
          <p:nvPr/>
        </p:nvSpPr>
        <p:spPr>
          <a:xfrm>
            <a:off x="1476375" y="3668315"/>
            <a:ext cx="19368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Fully-connected</a:t>
            </a:r>
            <a:endParaRPr/>
          </a:p>
        </p:txBody>
      </p:sp>
      <p:sp>
        <p:nvSpPr>
          <p:cNvPr id="332" name="Google Shape;332;p31"/>
          <p:cNvSpPr txBox="1"/>
          <p:nvPr/>
        </p:nvSpPr>
        <p:spPr>
          <a:xfrm>
            <a:off x="6732587" y="3000375"/>
            <a:ext cx="915900" cy="2062200"/>
          </a:xfrm>
          <a:prstGeom prst="rect">
            <a:avLst/>
          </a:prstGeom>
          <a:noFill/>
          <a:ln cap="flat" cmpd="sng" w="571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3" name="Google Shape;333;p31"/>
          <p:cNvSpPr txBox="1"/>
          <p:nvPr/>
        </p:nvSpPr>
        <p:spPr>
          <a:xfrm>
            <a:off x="5667375" y="1077515"/>
            <a:ext cx="2084400" cy="1543200"/>
          </a:xfrm>
          <a:prstGeom prst="rect">
            <a:avLst/>
          </a:prstGeom>
          <a:noFill/>
          <a:ln cap="flat" cmpd="sng" w="571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40" name="Google Shape;340;p32"/>
          <p:cNvGraphicFramePr/>
          <p:nvPr/>
        </p:nvGraphicFramePr>
        <p:xfrm>
          <a:off x="400050" y="2377678"/>
          <a:ext cx="3000000" cy="3000000"/>
        </p:xfrm>
        <a:graphic>
          <a:graphicData uri="http://schemas.openxmlformats.org/drawingml/2006/table">
            <a:tbl>
              <a:tblPr>
                <a:noFill/>
                <a:tableStyleId>{D279CD17-B203-4941-9E15-F49BF19B1948}</a:tableStyleId>
              </a:tblPr>
              <a:tblGrid>
                <a:gridCol w="479425"/>
                <a:gridCol w="477825"/>
                <a:gridCol w="479425"/>
                <a:gridCol w="479425"/>
                <a:gridCol w="477825"/>
                <a:gridCol w="479425"/>
              </a:tblGrid>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41" name="Google Shape;341;p32"/>
          <p:cNvSpPr txBox="1"/>
          <p:nvPr/>
        </p:nvSpPr>
        <p:spPr>
          <a:xfrm>
            <a:off x="784225" y="4394597"/>
            <a:ext cx="2347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6 x 6 image</a:t>
            </a:r>
            <a:endParaRPr sz="800"/>
          </a:p>
        </p:txBody>
      </p:sp>
      <p:graphicFrame>
        <p:nvGraphicFramePr>
          <p:cNvPr id="342" name="Google Shape;342;p32"/>
          <p:cNvGraphicFramePr/>
          <p:nvPr/>
        </p:nvGraphicFramePr>
        <p:xfrm>
          <a:off x="400050" y="1104900"/>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sp>
        <p:nvSpPr>
          <p:cNvPr id="343" name="Google Shape;343;p32"/>
          <p:cNvSpPr txBox="1"/>
          <p:nvPr/>
        </p:nvSpPr>
        <p:spPr>
          <a:xfrm>
            <a:off x="1846262" y="1168003"/>
            <a:ext cx="1447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Filter 1</a:t>
            </a:r>
            <a:endParaRPr/>
          </a:p>
        </p:txBody>
      </p:sp>
      <p:sp>
        <p:nvSpPr>
          <p:cNvPr id="344" name="Google Shape;344;p32"/>
          <p:cNvSpPr txBox="1"/>
          <p:nvPr/>
        </p:nvSpPr>
        <p:spPr>
          <a:xfrm>
            <a:off x="400050" y="2377678"/>
            <a:ext cx="1417500" cy="10371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345" name="Google Shape;345;p32"/>
          <p:cNvPicPr preferRelativeResize="0"/>
          <p:nvPr/>
        </p:nvPicPr>
        <p:blipFill rotWithShape="1">
          <a:blip r:embed="rId3">
            <a:alphaModFix/>
          </a:blip>
          <a:srcRect b="0" l="0" r="0" t="0"/>
          <a:stretch/>
        </p:blipFill>
        <p:spPr>
          <a:xfrm>
            <a:off x="2746375" y="1888331"/>
            <a:ext cx="1679972" cy="1670447"/>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808080">
                <a:alpha val="42750"/>
              </a:srgbClr>
            </a:outerShdw>
          </a:effectLst>
        </p:spPr>
      </p:pic>
      <p:cxnSp>
        <p:nvCxnSpPr>
          <p:cNvPr id="346" name="Google Shape;346;p32"/>
          <p:cNvCxnSpPr/>
          <p:nvPr/>
        </p:nvCxnSpPr>
        <p:spPr>
          <a:xfrm>
            <a:off x="2022475" y="1619250"/>
            <a:ext cx="860400" cy="427500"/>
          </a:xfrm>
          <a:prstGeom prst="straightConnector1">
            <a:avLst/>
          </a:prstGeom>
          <a:noFill/>
          <a:ln cap="flat" cmpd="sng" w="38100">
            <a:solidFill>
              <a:srgbClr val="FF0000"/>
            </a:solidFill>
            <a:prstDash val="solid"/>
            <a:miter lim="800000"/>
            <a:headEnd len="med" w="med" type="none"/>
            <a:tailEnd len="med" w="med" type="triangle"/>
          </a:ln>
        </p:spPr>
      </p:cxnSp>
      <p:cxnSp>
        <p:nvCxnSpPr>
          <p:cNvPr id="347" name="Google Shape;347;p32"/>
          <p:cNvCxnSpPr/>
          <p:nvPr/>
        </p:nvCxnSpPr>
        <p:spPr>
          <a:xfrm flipH="1" rot="10800000">
            <a:off x="1839912" y="2169319"/>
            <a:ext cx="1043100" cy="723900"/>
          </a:xfrm>
          <a:prstGeom prst="straightConnector1">
            <a:avLst/>
          </a:prstGeom>
          <a:noFill/>
          <a:ln cap="flat" cmpd="sng" w="38100">
            <a:solidFill>
              <a:srgbClr val="FF0000"/>
            </a:solidFill>
            <a:prstDash val="solid"/>
            <a:miter lim="800000"/>
            <a:headEnd len="med" w="med" type="none"/>
            <a:tailEnd len="med" w="med" type="triangle"/>
          </a:ln>
        </p:spPr>
      </p:cxnSp>
      <p:sp>
        <p:nvSpPr>
          <p:cNvPr id="348" name="Google Shape;348;p32"/>
          <p:cNvSpPr txBox="1"/>
          <p:nvPr/>
        </p:nvSpPr>
        <p:spPr>
          <a:xfrm>
            <a:off x="5445125" y="36909"/>
            <a:ext cx="3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a:t>
            </a:r>
            <a:endParaRPr sz="1800"/>
          </a:p>
        </p:txBody>
      </p:sp>
      <p:sp>
        <p:nvSpPr>
          <p:cNvPr id="349" name="Google Shape;349;p32"/>
          <p:cNvSpPr txBox="1"/>
          <p:nvPr/>
        </p:nvSpPr>
        <p:spPr>
          <a:xfrm>
            <a:off x="5445125" y="383381"/>
            <a:ext cx="3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2</a:t>
            </a:r>
            <a:endParaRPr sz="1800"/>
          </a:p>
        </p:txBody>
      </p:sp>
      <p:sp>
        <p:nvSpPr>
          <p:cNvPr id="350" name="Google Shape;350;p32"/>
          <p:cNvSpPr txBox="1"/>
          <p:nvPr/>
        </p:nvSpPr>
        <p:spPr>
          <a:xfrm>
            <a:off x="5445125" y="720328"/>
            <a:ext cx="3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3</a:t>
            </a:r>
            <a:endParaRPr sz="1800"/>
          </a:p>
        </p:txBody>
      </p:sp>
      <p:sp>
        <p:nvSpPr>
          <p:cNvPr id="351" name="Google Shape;351;p32"/>
          <p:cNvSpPr txBox="1"/>
          <p:nvPr/>
        </p:nvSpPr>
        <p:spPr>
          <a:xfrm rot="5400000">
            <a:off x="5487662" y="1369734"/>
            <a:ext cx="615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1" i="0" lang="en-US" sz="1800" u="none">
                <a:solidFill>
                  <a:schemeClr val="dk1"/>
                </a:solidFill>
                <a:latin typeface="Arial"/>
                <a:ea typeface="Arial"/>
                <a:cs typeface="Arial"/>
                <a:sym typeface="Arial"/>
              </a:rPr>
              <a:t>…</a:t>
            </a:r>
            <a:endParaRPr sz="1800"/>
          </a:p>
        </p:txBody>
      </p:sp>
      <p:sp>
        <p:nvSpPr>
          <p:cNvPr id="352" name="Google Shape;352;p32"/>
          <p:cNvSpPr txBox="1"/>
          <p:nvPr/>
        </p:nvSpPr>
        <p:spPr>
          <a:xfrm>
            <a:off x="5461000" y="2026444"/>
            <a:ext cx="3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8</a:t>
            </a:r>
            <a:endParaRPr sz="1800"/>
          </a:p>
        </p:txBody>
      </p:sp>
      <p:sp>
        <p:nvSpPr>
          <p:cNvPr id="353" name="Google Shape;353;p32"/>
          <p:cNvSpPr txBox="1"/>
          <p:nvPr/>
        </p:nvSpPr>
        <p:spPr>
          <a:xfrm>
            <a:off x="5461000" y="2363390"/>
            <a:ext cx="3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9</a:t>
            </a:r>
            <a:endParaRPr sz="1800"/>
          </a:p>
        </p:txBody>
      </p:sp>
      <p:sp>
        <p:nvSpPr>
          <p:cNvPr id="354" name="Google Shape;354;p32"/>
          <p:cNvSpPr txBox="1"/>
          <p:nvPr/>
        </p:nvSpPr>
        <p:spPr>
          <a:xfrm rot="5400000">
            <a:off x="5591525" y="3002597"/>
            <a:ext cx="40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1" i="0" lang="en-US" sz="1800" u="none">
                <a:solidFill>
                  <a:schemeClr val="dk1"/>
                </a:solidFill>
                <a:latin typeface="Arial"/>
                <a:ea typeface="Arial"/>
                <a:cs typeface="Arial"/>
                <a:sym typeface="Arial"/>
              </a:rPr>
              <a:t>…</a:t>
            </a:r>
            <a:endParaRPr sz="1800"/>
          </a:p>
        </p:txBody>
      </p:sp>
      <p:sp>
        <p:nvSpPr>
          <p:cNvPr id="355" name="Google Shape;355;p32"/>
          <p:cNvSpPr txBox="1"/>
          <p:nvPr/>
        </p:nvSpPr>
        <p:spPr>
          <a:xfrm>
            <a:off x="5302250" y="3328988"/>
            <a:ext cx="52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13</a:t>
            </a:r>
            <a:endParaRPr sz="1800"/>
          </a:p>
        </p:txBody>
      </p:sp>
      <p:sp>
        <p:nvSpPr>
          <p:cNvPr id="356" name="Google Shape;356;p32"/>
          <p:cNvSpPr txBox="1"/>
          <p:nvPr/>
        </p:nvSpPr>
        <p:spPr>
          <a:xfrm>
            <a:off x="5295900" y="3676650"/>
            <a:ext cx="523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14</a:t>
            </a:r>
            <a:endParaRPr sz="1800"/>
          </a:p>
        </p:txBody>
      </p:sp>
      <p:sp>
        <p:nvSpPr>
          <p:cNvPr id="357" name="Google Shape;357;p32"/>
          <p:cNvSpPr txBox="1"/>
          <p:nvPr/>
        </p:nvSpPr>
        <p:spPr>
          <a:xfrm>
            <a:off x="5295900" y="4035028"/>
            <a:ext cx="597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15</a:t>
            </a:r>
            <a:endParaRPr sz="1800"/>
          </a:p>
        </p:txBody>
      </p:sp>
      <p:sp>
        <p:nvSpPr>
          <p:cNvPr id="358" name="Google Shape;358;p32"/>
          <p:cNvSpPr txBox="1"/>
          <p:nvPr/>
        </p:nvSpPr>
        <p:spPr>
          <a:xfrm rot="5400000">
            <a:off x="5625350" y="4674937"/>
            <a:ext cx="318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1" i="0" lang="en-US" sz="1800" u="none">
                <a:solidFill>
                  <a:schemeClr val="dk1"/>
                </a:solidFill>
                <a:latin typeface="Arial"/>
                <a:ea typeface="Arial"/>
                <a:cs typeface="Arial"/>
                <a:sym typeface="Arial"/>
              </a:rPr>
              <a:t>…</a:t>
            </a:r>
            <a:endParaRPr sz="1800"/>
          </a:p>
        </p:txBody>
      </p:sp>
      <p:sp>
        <p:nvSpPr>
          <p:cNvPr id="359" name="Google Shape;359;p32"/>
          <p:cNvSpPr txBox="1"/>
          <p:nvPr/>
        </p:nvSpPr>
        <p:spPr>
          <a:xfrm>
            <a:off x="6458650" y="3790703"/>
            <a:ext cx="2370000" cy="554100"/>
          </a:xfrm>
          <a:prstGeom prst="rect">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1500" u="none">
                <a:solidFill>
                  <a:srgbClr val="000000"/>
                </a:solidFill>
                <a:latin typeface="Arial"/>
                <a:ea typeface="Arial"/>
                <a:cs typeface="Arial"/>
                <a:sym typeface="Arial"/>
              </a:rPr>
              <a:t>Only connect to 9 inputs, not fully connected</a:t>
            </a:r>
            <a:endParaRPr sz="500"/>
          </a:p>
        </p:txBody>
      </p:sp>
      <p:sp>
        <p:nvSpPr>
          <p:cNvPr id="360" name="Google Shape;360;p32"/>
          <p:cNvSpPr txBox="1"/>
          <p:nvPr/>
        </p:nvSpPr>
        <p:spPr>
          <a:xfrm>
            <a:off x="5454650" y="1056084"/>
            <a:ext cx="388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4:</a:t>
            </a:r>
            <a:endParaRPr sz="1800"/>
          </a:p>
        </p:txBody>
      </p:sp>
      <p:sp>
        <p:nvSpPr>
          <p:cNvPr id="361" name="Google Shape;361;p32"/>
          <p:cNvSpPr txBox="1"/>
          <p:nvPr/>
        </p:nvSpPr>
        <p:spPr>
          <a:xfrm>
            <a:off x="5229225" y="2671763"/>
            <a:ext cx="639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10:</a:t>
            </a:r>
            <a:endParaRPr sz="1800"/>
          </a:p>
        </p:txBody>
      </p:sp>
      <p:sp>
        <p:nvSpPr>
          <p:cNvPr id="362" name="Google Shape;362;p32"/>
          <p:cNvSpPr txBox="1"/>
          <p:nvPr/>
        </p:nvSpPr>
        <p:spPr>
          <a:xfrm>
            <a:off x="5291137" y="4342209"/>
            <a:ext cx="597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16</a:t>
            </a:r>
            <a:endParaRPr sz="1800"/>
          </a:p>
        </p:txBody>
      </p:sp>
      <p:sp>
        <p:nvSpPr>
          <p:cNvPr id="363" name="Google Shape;363;p32"/>
          <p:cNvSpPr txBox="1"/>
          <p:nvPr/>
        </p:nvSpPr>
        <p:spPr>
          <a:xfrm>
            <a:off x="5888037" y="109538"/>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1</a:t>
            </a:r>
            <a:endParaRPr sz="1800"/>
          </a:p>
        </p:txBody>
      </p:sp>
      <p:sp>
        <p:nvSpPr>
          <p:cNvPr id="364" name="Google Shape;364;p32"/>
          <p:cNvSpPr txBox="1"/>
          <p:nvPr/>
        </p:nvSpPr>
        <p:spPr>
          <a:xfrm>
            <a:off x="5888037" y="460772"/>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365" name="Google Shape;365;p32"/>
          <p:cNvSpPr txBox="1"/>
          <p:nvPr/>
        </p:nvSpPr>
        <p:spPr>
          <a:xfrm>
            <a:off x="5888037" y="792956"/>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366" name="Google Shape;366;p32"/>
          <p:cNvSpPr txBox="1"/>
          <p:nvPr/>
        </p:nvSpPr>
        <p:spPr>
          <a:xfrm>
            <a:off x="5888037" y="1138238"/>
            <a:ext cx="270000" cy="2037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367" name="Google Shape;367;p32"/>
          <p:cNvSpPr txBox="1"/>
          <p:nvPr/>
        </p:nvSpPr>
        <p:spPr>
          <a:xfrm>
            <a:off x="5888037" y="1766888"/>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368" name="Google Shape;368;p32"/>
          <p:cNvSpPr txBox="1"/>
          <p:nvPr/>
        </p:nvSpPr>
        <p:spPr>
          <a:xfrm>
            <a:off x="5888037" y="2119313"/>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1</a:t>
            </a:r>
            <a:endParaRPr sz="1800"/>
          </a:p>
        </p:txBody>
      </p:sp>
      <p:sp>
        <p:nvSpPr>
          <p:cNvPr id="369" name="Google Shape;369;p32"/>
          <p:cNvSpPr txBox="1"/>
          <p:nvPr/>
        </p:nvSpPr>
        <p:spPr>
          <a:xfrm>
            <a:off x="5888037" y="2450306"/>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370" name="Google Shape;370;p32"/>
          <p:cNvSpPr txBox="1"/>
          <p:nvPr/>
        </p:nvSpPr>
        <p:spPr>
          <a:xfrm>
            <a:off x="5888037" y="2796778"/>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371" name="Google Shape;371;p32"/>
          <p:cNvSpPr txBox="1"/>
          <p:nvPr/>
        </p:nvSpPr>
        <p:spPr>
          <a:xfrm>
            <a:off x="5888037" y="3389709"/>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372" name="Google Shape;372;p32"/>
          <p:cNvSpPr txBox="1"/>
          <p:nvPr/>
        </p:nvSpPr>
        <p:spPr>
          <a:xfrm>
            <a:off x="5888037" y="3740944"/>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373" name="Google Shape;373;p32"/>
          <p:cNvSpPr txBox="1"/>
          <p:nvPr/>
        </p:nvSpPr>
        <p:spPr>
          <a:xfrm>
            <a:off x="5888037" y="4073128"/>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1</a:t>
            </a:r>
            <a:endParaRPr sz="1800"/>
          </a:p>
        </p:txBody>
      </p:sp>
      <p:sp>
        <p:nvSpPr>
          <p:cNvPr id="374" name="Google Shape;374;p32"/>
          <p:cNvSpPr txBox="1"/>
          <p:nvPr/>
        </p:nvSpPr>
        <p:spPr>
          <a:xfrm>
            <a:off x="5888037" y="4419600"/>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1</a:t>
            </a:r>
            <a:endParaRPr sz="1800"/>
          </a:p>
        </p:txBody>
      </p:sp>
      <p:cxnSp>
        <p:nvCxnSpPr>
          <p:cNvPr id="375" name="Google Shape;375;p32"/>
          <p:cNvCxnSpPr/>
          <p:nvPr/>
        </p:nvCxnSpPr>
        <p:spPr>
          <a:xfrm>
            <a:off x="6157912" y="210740"/>
            <a:ext cx="1420800" cy="957300"/>
          </a:xfrm>
          <a:prstGeom prst="straightConnector1">
            <a:avLst/>
          </a:prstGeom>
          <a:noFill/>
          <a:ln cap="flat" cmpd="sng" w="38100">
            <a:solidFill>
              <a:srgbClr val="C00000"/>
            </a:solidFill>
            <a:prstDash val="solid"/>
            <a:miter lim="800000"/>
            <a:headEnd len="med" w="med" type="none"/>
            <a:tailEnd len="med" w="med" type="triangle"/>
          </a:ln>
        </p:spPr>
      </p:cxnSp>
      <p:cxnSp>
        <p:nvCxnSpPr>
          <p:cNvPr id="376" name="Google Shape;376;p32"/>
          <p:cNvCxnSpPr/>
          <p:nvPr/>
        </p:nvCxnSpPr>
        <p:spPr>
          <a:xfrm>
            <a:off x="6157912" y="561975"/>
            <a:ext cx="1420800" cy="606000"/>
          </a:xfrm>
          <a:prstGeom prst="straightConnector1">
            <a:avLst/>
          </a:prstGeom>
          <a:noFill/>
          <a:ln cap="flat" cmpd="sng" w="38100">
            <a:solidFill>
              <a:srgbClr val="FF0000"/>
            </a:solidFill>
            <a:prstDash val="solid"/>
            <a:miter lim="800000"/>
            <a:headEnd len="med" w="med" type="none"/>
            <a:tailEnd len="med" w="med" type="triangle"/>
          </a:ln>
        </p:spPr>
      </p:cxnSp>
      <p:cxnSp>
        <p:nvCxnSpPr>
          <p:cNvPr id="377" name="Google Shape;377;p32"/>
          <p:cNvCxnSpPr/>
          <p:nvPr/>
        </p:nvCxnSpPr>
        <p:spPr>
          <a:xfrm>
            <a:off x="6157912" y="894159"/>
            <a:ext cx="1420800" cy="273900"/>
          </a:xfrm>
          <a:prstGeom prst="straightConnector1">
            <a:avLst/>
          </a:prstGeom>
          <a:noFill/>
          <a:ln cap="flat" cmpd="sng" w="38100">
            <a:solidFill>
              <a:srgbClr val="FFC000"/>
            </a:solidFill>
            <a:prstDash val="solid"/>
            <a:miter lim="800000"/>
            <a:headEnd len="med" w="med" type="none"/>
            <a:tailEnd len="med" w="med" type="triangle"/>
          </a:ln>
        </p:spPr>
      </p:cxnSp>
      <p:cxnSp>
        <p:nvCxnSpPr>
          <p:cNvPr id="378" name="Google Shape;378;p32"/>
          <p:cNvCxnSpPr/>
          <p:nvPr/>
        </p:nvCxnSpPr>
        <p:spPr>
          <a:xfrm flipH="1" rot="10800000">
            <a:off x="6176962" y="1197890"/>
            <a:ext cx="1350900" cy="670200"/>
          </a:xfrm>
          <a:prstGeom prst="straightConnector1">
            <a:avLst/>
          </a:prstGeom>
          <a:noFill/>
          <a:ln cap="flat" cmpd="sng" w="38100">
            <a:solidFill>
              <a:srgbClr val="FFFF00"/>
            </a:solidFill>
            <a:prstDash val="solid"/>
            <a:miter lim="800000"/>
            <a:headEnd len="med" w="med" type="none"/>
            <a:tailEnd len="med" w="med" type="triangle"/>
          </a:ln>
        </p:spPr>
      </p:cxnSp>
      <p:cxnSp>
        <p:nvCxnSpPr>
          <p:cNvPr id="379" name="Google Shape;379;p32"/>
          <p:cNvCxnSpPr/>
          <p:nvPr/>
        </p:nvCxnSpPr>
        <p:spPr>
          <a:xfrm flipH="1" rot="10800000">
            <a:off x="6176962" y="1152563"/>
            <a:ext cx="1371600" cy="1062000"/>
          </a:xfrm>
          <a:prstGeom prst="straightConnector1">
            <a:avLst/>
          </a:prstGeom>
          <a:noFill/>
          <a:ln cap="flat" cmpd="sng" w="38100">
            <a:solidFill>
              <a:srgbClr val="92D050"/>
            </a:solidFill>
            <a:prstDash val="solid"/>
            <a:miter lim="800000"/>
            <a:headEnd len="med" w="med" type="none"/>
            <a:tailEnd len="med" w="med" type="triangle"/>
          </a:ln>
        </p:spPr>
      </p:cxnSp>
      <p:cxnSp>
        <p:nvCxnSpPr>
          <p:cNvPr id="380" name="Google Shape;380;p32"/>
          <p:cNvCxnSpPr/>
          <p:nvPr/>
        </p:nvCxnSpPr>
        <p:spPr>
          <a:xfrm flipH="1" rot="10800000">
            <a:off x="6176962" y="1152619"/>
            <a:ext cx="1371600" cy="1397700"/>
          </a:xfrm>
          <a:prstGeom prst="straightConnector1">
            <a:avLst/>
          </a:prstGeom>
          <a:noFill/>
          <a:ln cap="flat" cmpd="sng" w="38100">
            <a:solidFill>
              <a:srgbClr val="00B050"/>
            </a:solidFill>
            <a:prstDash val="solid"/>
            <a:miter lim="800000"/>
            <a:headEnd len="med" w="med" type="none"/>
            <a:tailEnd len="med" w="med" type="triangle"/>
          </a:ln>
        </p:spPr>
      </p:cxnSp>
      <p:cxnSp>
        <p:nvCxnSpPr>
          <p:cNvPr id="381" name="Google Shape;381;p32"/>
          <p:cNvCxnSpPr/>
          <p:nvPr/>
        </p:nvCxnSpPr>
        <p:spPr>
          <a:xfrm flipH="1" rot="10800000">
            <a:off x="6157912" y="1233413"/>
            <a:ext cx="1350900" cy="2257500"/>
          </a:xfrm>
          <a:prstGeom prst="straightConnector1">
            <a:avLst/>
          </a:prstGeom>
          <a:noFill/>
          <a:ln cap="flat" cmpd="sng" w="38100">
            <a:solidFill>
              <a:srgbClr val="00B0F0"/>
            </a:solidFill>
            <a:prstDash val="solid"/>
            <a:miter lim="800000"/>
            <a:headEnd len="med" w="med" type="none"/>
            <a:tailEnd len="med" w="med" type="triangle"/>
          </a:ln>
        </p:spPr>
      </p:cxnSp>
      <p:cxnSp>
        <p:nvCxnSpPr>
          <p:cNvPr id="382" name="Google Shape;382;p32"/>
          <p:cNvCxnSpPr/>
          <p:nvPr/>
        </p:nvCxnSpPr>
        <p:spPr>
          <a:xfrm flipH="1" rot="10800000">
            <a:off x="6157912" y="1152469"/>
            <a:ext cx="1390800" cy="2674200"/>
          </a:xfrm>
          <a:prstGeom prst="straightConnector1">
            <a:avLst/>
          </a:prstGeom>
          <a:noFill/>
          <a:ln cap="flat" cmpd="sng" w="38100">
            <a:solidFill>
              <a:srgbClr val="0070C0"/>
            </a:solidFill>
            <a:prstDash val="solid"/>
            <a:miter lim="800000"/>
            <a:headEnd len="med" w="med" type="none"/>
            <a:tailEnd len="med" w="med" type="triangle"/>
          </a:ln>
        </p:spPr>
      </p:cxnSp>
      <p:cxnSp>
        <p:nvCxnSpPr>
          <p:cNvPr id="383" name="Google Shape;383;p32"/>
          <p:cNvCxnSpPr/>
          <p:nvPr/>
        </p:nvCxnSpPr>
        <p:spPr>
          <a:xfrm flipH="1" rot="10800000">
            <a:off x="6157912" y="1152525"/>
            <a:ext cx="1390800" cy="3009900"/>
          </a:xfrm>
          <a:prstGeom prst="straightConnector1">
            <a:avLst/>
          </a:prstGeom>
          <a:noFill/>
          <a:ln cap="flat" cmpd="sng" w="38100">
            <a:solidFill>
              <a:srgbClr val="002060"/>
            </a:solidFill>
            <a:prstDash val="solid"/>
            <a:miter lim="800000"/>
            <a:headEnd len="med" w="med" type="none"/>
            <a:tailEnd len="med" w="med" type="triangle"/>
          </a:ln>
        </p:spPr>
      </p:cxnSp>
      <p:sp>
        <p:nvSpPr>
          <p:cNvPr id="384" name="Google Shape;384;p32"/>
          <p:cNvSpPr/>
          <p:nvPr/>
        </p:nvSpPr>
        <p:spPr>
          <a:xfrm>
            <a:off x="7548552" y="961149"/>
            <a:ext cx="597000" cy="461700"/>
          </a:xfrm>
          <a:prstGeom prst="ellipse">
            <a:avLst/>
          </a:prstGeom>
          <a:solidFill>
            <a:srgbClr val="4A86E8"/>
          </a:soli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200" u="none">
                <a:solidFill>
                  <a:schemeClr val="lt1"/>
                </a:solidFill>
                <a:latin typeface="Arial"/>
                <a:ea typeface="Arial"/>
                <a:cs typeface="Arial"/>
                <a:sym typeface="Arial"/>
              </a:rPr>
              <a:t>3</a:t>
            </a:r>
            <a:endParaRPr sz="1200">
              <a:solidFill>
                <a:schemeClr val="lt1"/>
              </a:solidFill>
            </a:endParaRPr>
          </a:p>
        </p:txBody>
      </p:sp>
      <p:sp>
        <p:nvSpPr>
          <p:cNvPr id="385" name="Google Shape;385;p32"/>
          <p:cNvSpPr/>
          <p:nvPr/>
        </p:nvSpPr>
        <p:spPr>
          <a:xfrm>
            <a:off x="446087" y="1110853"/>
            <a:ext cx="455700" cy="341700"/>
          </a:xfrm>
          <a:prstGeom prst="ellipse">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6" name="Google Shape;386;p32"/>
          <p:cNvSpPr/>
          <p:nvPr/>
        </p:nvSpPr>
        <p:spPr>
          <a:xfrm>
            <a:off x="998537" y="1089422"/>
            <a:ext cx="455700" cy="341700"/>
          </a:xfrm>
          <a:prstGeom prst="ellipse">
            <a:avLst/>
          </a:pr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7" name="Google Shape;387;p32"/>
          <p:cNvSpPr/>
          <p:nvPr/>
        </p:nvSpPr>
        <p:spPr>
          <a:xfrm>
            <a:off x="1509712" y="1100138"/>
            <a:ext cx="455700" cy="340500"/>
          </a:xfrm>
          <a:prstGeom prst="ellipse">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8" name="Google Shape;388;p32"/>
          <p:cNvSpPr/>
          <p:nvPr/>
        </p:nvSpPr>
        <p:spPr>
          <a:xfrm>
            <a:off x="446087" y="1454944"/>
            <a:ext cx="455700" cy="341700"/>
          </a:xfrm>
          <a:prstGeom prst="ellipse">
            <a:avLst/>
          </a:prstGeom>
          <a:noFill/>
          <a:ln cap="flat" cmpd="sng" w="762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9" name="Google Shape;389;p32"/>
          <p:cNvSpPr/>
          <p:nvPr/>
        </p:nvSpPr>
        <p:spPr>
          <a:xfrm>
            <a:off x="998537" y="1433513"/>
            <a:ext cx="455700" cy="341700"/>
          </a:xfrm>
          <a:prstGeom prst="ellipse">
            <a:avLst/>
          </a:prstGeom>
          <a:noFill/>
          <a:ln cap="flat" cmpd="sng" w="762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0" name="Google Shape;390;p32"/>
          <p:cNvSpPr/>
          <p:nvPr/>
        </p:nvSpPr>
        <p:spPr>
          <a:xfrm>
            <a:off x="1509712" y="1443038"/>
            <a:ext cx="455700" cy="341700"/>
          </a:xfrm>
          <a:prstGeom prst="ellipse">
            <a:avLst/>
          </a:prstGeom>
          <a:noFill/>
          <a:ln cap="flat" cmpd="sng" w="762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1" name="Google Shape;391;p32"/>
          <p:cNvSpPr/>
          <p:nvPr/>
        </p:nvSpPr>
        <p:spPr>
          <a:xfrm>
            <a:off x="458787" y="1796653"/>
            <a:ext cx="455700" cy="341700"/>
          </a:xfrm>
          <a:prstGeom prst="ellipse">
            <a:avLst/>
          </a:prstGeom>
          <a:noFill/>
          <a:ln cap="flat" cmpd="sng" w="762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2" name="Google Shape;392;p32"/>
          <p:cNvSpPr/>
          <p:nvPr/>
        </p:nvSpPr>
        <p:spPr>
          <a:xfrm>
            <a:off x="1011237" y="1775222"/>
            <a:ext cx="455700" cy="341700"/>
          </a:xfrm>
          <a:prstGeom prst="ellipse">
            <a:avLst/>
          </a:prstGeom>
          <a:noFill/>
          <a:ln cap="flat" cmpd="sng" w="762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3" name="Google Shape;393;p32"/>
          <p:cNvSpPr/>
          <p:nvPr/>
        </p:nvSpPr>
        <p:spPr>
          <a:xfrm>
            <a:off x="1522412" y="1784747"/>
            <a:ext cx="455700" cy="341700"/>
          </a:xfrm>
          <a:prstGeom prst="ellipse">
            <a:avLst/>
          </a:prstGeom>
          <a:noFill/>
          <a:ln cap="flat" cmpd="sng" w="762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4" name="Google Shape;394;p32"/>
          <p:cNvSpPr txBox="1"/>
          <p:nvPr/>
        </p:nvSpPr>
        <p:spPr>
          <a:xfrm>
            <a:off x="381000" y="4705925"/>
            <a:ext cx="2069100" cy="369300"/>
          </a:xfrm>
          <a:prstGeom prst="rect">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1800" u="none" cap="none" strike="noStrike">
                <a:solidFill>
                  <a:srgbClr val="000000"/>
                </a:solidFill>
                <a:latin typeface="Arial"/>
                <a:ea typeface="Arial"/>
                <a:cs typeface="Arial"/>
                <a:sym typeface="Arial"/>
              </a:rPr>
              <a:t>fewer parameters!</a:t>
            </a:r>
            <a:endParaRPr b="0" i="0" sz="1800" u="none" cap="none" strike="noStrike">
              <a:solidFill>
                <a:srgbClr val="000000"/>
              </a:solidFill>
              <a:latin typeface="Arial"/>
              <a:ea typeface="Arial"/>
              <a:cs typeface="Arial"/>
              <a:sym typeface="Arial"/>
            </a:endParaRPr>
          </a:p>
        </p:txBody>
      </p:sp>
      <p:sp>
        <p:nvSpPr>
          <p:cNvPr id="395" name="Google Shape;395;p32"/>
          <p:cNvSpPr txBox="1"/>
          <p:nvPr>
            <p:ph type="title"/>
          </p:nvPr>
        </p:nvSpPr>
        <p:spPr>
          <a:xfrm>
            <a:off x="311700" y="2397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Convolution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Convolution</a:t>
            </a:r>
            <a:endParaRPr/>
          </a:p>
        </p:txBody>
      </p:sp>
      <p:sp>
        <p:nvSpPr>
          <p:cNvPr id="402" name="Google Shape;40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03" name="Google Shape;403;p33"/>
          <p:cNvGraphicFramePr/>
          <p:nvPr/>
        </p:nvGraphicFramePr>
        <p:xfrm>
          <a:off x="400050" y="2301478"/>
          <a:ext cx="3000000" cy="3000000"/>
        </p:xfrm>
        <a:graphic>
          <a:graphicData uri="http://schemas.openxmlformats.org/drawingml/2006/table">
            <a:tbl>
              <a:tblPr>
                <a:noFill/>
                <a:tableStyleId>{D279CD17-B203-4941-9E15-F49BF19B1948}</a:tableStyleId>
              </a:tblPr>
              <a:tblGrid>
                <a:gridCol w="479425"/>
                <a:gridCol w="477825"/>
                <a:gridCol w="479425"/>
                <a:gridCol w="479425"/>
                <a:gridCol w="477825"/>
                <a:gridCol w="479425"/>
              </a:tblGrid>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404" name="Google Shape;404;p33"/>
          <p:cNvGraphicFramePr/>
          <p:nvPr/>
        </p:nvGraphicFramePr>
        <p:xfrm>
          <a:off x="400050" y="1028700"/>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sp>
        <p:nvSpPr>
          <p:cNvPr id="405" name="Google Shape;405;p33"/>
          <p:cNvSpPr txBox="1"/>
          <p:nvPr/>
        </p:nvSpPr>
        <p:spPr>
          <a:xfrm>
            <a:off x="2022475" y="1369219"/>
            <a:ext cx="1447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Filter 1</a:t>
            </a:r>
            <a:endParaRPr/>
          </a:p>
        </p:txBody>
      </p:sp>
      <p:sp>
        <p:nvSpPr>
          <p:cNvPr id="406" name="Google Shape;406;p33"/>
          <p:cNvSpPr txBox="1"/>
          <p:nvPr/>
        </p:nvSpPr>
        <p:spPr>
          <a:xfrm>
            <a:off x="911225" y="2290763"/>
            <a:ext cx="1417500" cy="10359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7" name="Google Shape;407;p33"/>
          <p:cNvSpPr txBox="1"/>
          <p:nvPr/>
        </p:nvSpPr>
        <p:spPr>
          <a:xfrm>
            <a:off x="5445125" y="36909"/>
            <a:ext cx="3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a:t>
            </a:r>
            <a:endParaRPr sz="1800"/>
          </a:p>
        </p:txBody>
      </p:sp>
      <p:sp>
        <p:nvSpPr>
          <p:cNvPr id="408" name="Google Shape;408;p33"/>
          <p:cNvSpPr txBox="1"/>
          <p:nvPr/>
        </p:nvSpPr>
        <p:spPr>
          <a:xfrm>
            <a:off x="5445125" y="383381"/>
            <a:ext cx="3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2:</a:t>
            </a:r>
            <a:endParaRPr sz="1800"/>
          </a:p>
        </p:txBody>
      </p:sp>
      <p:sp>
        <p:nvSpPr>
          <p:cNvPr id="409" name="Google Shape;409;p33"/>
          <p:cNvSpPr txBox="1"/>
          <p:nvPr/>
        </p:nvSpPr>
        <p:spPr>
          <a:xfrm>
            <a:off x="5445125" y="720328"/>
            <a:ext cx="3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3:</a:t>
            </a:r>
            <a:endParaRPr sz="1800"/>
          </a:p>
        </p:txBody>
      </p:sp>
      <p:sp>
        <p:nvSpPr>
          <p:cNvPr id="410" name="Google Shape;410;p33"/>
          <p:cNvSpPr txBox="1"/>
          <p:nvPr/>
        </p:nvSpPr>
        <p:spPr>
          <a:xfrm rot="5400000">
            <a:off x="5487662" y="1369734"/>
            <a:ext cx="615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1" i="0" lang="en-US" sz="1800" u="none">
                <a:solidFill>
                  <a:schemeClr val="dk1"/>
                </a:solidFill>
                <a:latin typeface="Arial"/>
                <a:ea typeface="Arial"/>
                <a:cs typeface="Arial"/>
                <a:sym typeface="Arial"/>
              </a:rPr>
              <a:t>…</a:t>
            </a:r>
            <a:endParaRPr sz="1800"/>
          </a:p>
        </p:txBody>
      </p:sp>
      <p:sp>
        <p:nvSpPr>
          <p:cNvPr id="411" name="Google Shape;411;p33"/>
          <p:cNvSpPr txBox="1"/>
          <p:nvPr/>
        </p:nvSpPr>
        <p:spPr>
          <a:xfrm>
            <a:off x="5461000" y="1679972"/>
            <a:ext cx="3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7:</a:t>
            </a:r>
            <a:endParaRPr sz="1800"/>
          </a:p>
        </p:txBody>
      </p:sp>
      <p:sp>
        <p:nvSpPr>
          <p:cNvPr id="412" name="Google Shape;412;p33"/>
          <p:cNvSpPr txBox="1"/>
          <p:nvPr/>
        </p:nvSpPr>
        <p:spPr>
          <a:xfrm>
            <a:off x="5461000" y="2026444"/>
            <a:ext cx="3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8:</a:t>
            </a:r>
            <a:endParaRPr sz="1800"/>
          </a:p>
        </p:txBody>
      </p:sp>
      <p:sp>
        <p:nvSpPr>
          <p:cNvPr id="413" name="Google Shape;413;p33"/>
          <p:cNvSpPr txBox="1"/>
          <p:nvPr/>
        </p:nvSpPr>
        <p:spPr>
          <a:xfrm>
            <a:off x="5461000" y="2363390"/>
            <a:ext cx="38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9:</a:t>
            </a:r>
            <a:endParaRPr sz="1800"/>
          </a:p>
        </p:txBody>
      </p:sp>
      <p:sp>
        <p:nvSpPr>
          <p:cNvPr id="414" name="Google Shape;414;p33"/>
          <p:cNvSpPr txBox="1"/>
          <p:nvPr/>
        </p:nvSpPr>
        <p:spPr>
          <a:xfrm rot="5400000">
            <a:off x="5591525" y="3002597"/>
            <a:ext cx="404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1" i="0" lang="en-US" sz="1800" u="none">
                <a:solidFill>
                  <a:schemeClr val="dk1"/>
                </a:solidFill>
                <a:latin typeface="Arial"/>
                <a:ea typeface="Arial"/>
                <a:cs typeface="Arial"/>
                <a:sym typeface="Arial"/>
              </a:rPr>
              <a:t>…</a:t>
            </a:r>
            <a:endParaRPr sz="1800"/>
          </a:p>
        </p:txBody>
      </p:sp>
      <p:sp>
        <p:nvSpPr>
          <p:cNvPr id="415" name="Google Shape;415;p33"/>
          <p:cNvSpPr txBox="1"/>
          <p:nvPr/>
        </p:nvSpPr>
        <p:spPr>
          <a:xfrm>
            <a:off x="5302250" y="3328988"/>
            <a:ext cx="52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13:</a:t>
            </a:r>
            <a:endParaRPr sz="1800"/>
          </a:p>
        </p:txBody>
      </p:sp>
      <p:sp>
        <p:nvSpPr>
          <p:cNvPr id="416" name="Google Shape;416;p33"/>
          <p:cNvSpPr txBox="1"/>
          <p:nvPr/>
        </p:nvSpPr>
        <p:spPr>
          <a:xfrm>
            <a:off x="5295900" y="3676650"/>
            <a:ext cx="523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14:</a:t>
            </a:r>
            <a:endParaRPr sz="1800"/>
          </a:p>
        </p:txBody>
      </p:sp>
      <p:sp>
        <p:nvSpPr>
          <p:cNvPr id="417" name="Google Shape;417;p33"/>
          <p:cNvSpPr txBox="1"/>
          <p:nvPr/>
        </p:nvSpPr>
        <p:spPr>
          <a:xfrm>
            <a:off x="5295900" y="4035028"/>
            <a:ext cx="597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15:</a:t>
            </a:r>
            <a:endParaRPr sz="1800"/>
          </a:p>
        </p:txBody>
      </p:sp>
      <p:sp>
        <p:nvSpPr>
          <p:cNvPr id="418" name="Google Shape;418;p33"/>
          <p:cNvSpPr txBox="1"/>
          <p:nvPr/>
        </p:nvSpPr>
        <p:spPr>
          <a:xfrm rot="5400000">
            <a:off x="5625350" y="4674937"/>
            <a:ext cx="3180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1" i="0" lang="en-US" sz="1800" u="none">
                <a:solidFill>
                  <a:schemeClr val="dk1"/>
                </a:solidFill>
                <a:latin typeface="Arial"/>
                <a:ea typeface="Arial"/>
                <a:cs typeface="Arial"/>
                <a:sym typeface="Arial"/>
              </a:rPr>
              <a:t>…</a:t>
            </a:r>
            <a:endParaRPr sz="1800"/>
          </a:p>
        </p:txBody>
      </p:sp>
      <p:sp>
        <p:nvSpPr>
          <p:cNvPr id="419" name="Google Shape;419;p33"/>
          <p:cNvSpPr txBox="1"/>
          <p:nvPr/>
        </p:nvSpPr>
        <p:spPr>
          <a:xfrm>
            <a:off x="5454650" y="1056084"/>
            <a:ext cx="388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4:</a:t>
            </a:r>
            <a:endParaRPr sz="1800"/>
          </a:p>
        </p:txBody>
      </p:sp>
      <p:sp>
        <p:nvSpPr>
          <p:cNvPr id="420" name="Google Shape;420;p33"/>
          <p:cNvSpPr txBox="1"/>
          <p:nvPr/>
        </p:nvSpPr>
        <p:spPr>
          <a:xfrm>
            <a:off x="5229225" y="2671763"/>
            <a:ext cx="639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10:</a:t>
            </a:r>
            <a:endParaRPr sz="1800"/>
          </a:p>
        </p:txBody>
      </p:sp>
      <p:sp>
        <p:nvSpPr>
          <p:cNvPr id="421" name="Google Shape;421;p33"/>
          <p:cNvSpPr txBox="1"/>
          <p:nvPr/>
        </p:nvSpPr>
        <p:spPr>
          <a:xfrm>
            <a:off x="5291137" y="4342209"/>
            <a:ext cx="597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16:</a:t>
            </a:r>
            <a:endParaRPr sz="1800"/>
          </a:p>
        </p:txBody>
      </p:sp>
      <p:sp>
        <p:nvSpPr>
          <p:cNvPr id="422" name="Google Shape;422;p33"/>
          <p:cNvSpPr txBox="1"/>
          <p:nvPr/>
        </p:nvSpPr>
        <p:spPr>
          <a:xfrm>
            <a:off x="5888037" y="109538"/>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1</a:t>
            </a:r>
            <a:endParaRPr sz="1800"/>
          </a:p>
        </p:txBody>
      </p:sp>
      <p:sp>
        <p:nvSpPr>
          <p:cNvPr id="423" name="Google Shape;423;p33"/>
          <p:cNvSpPr txBox="1"/>
          <p:nvPr/>
        </p:nvSpPr>
        <p:spPr>
          <a:xfrm>
            <a:off x="5888037" y="460772"/>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424" name="Google Shape;424;p33"/>
          <p:cNvSpPr txBox="1"/>
          <p:nvPr/>
        </p:nvSpPr>
        <p:spPr>
          <a:xfrm>
            <a:off x="5888037" y="792956"/>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425" name="Google Shape;425;p33"/>
          <p:cNvSpPr txBox="1"/>
          <p:nvPr/>
        </p:nvSpPr>
        <p:spPr>
          <a:xfrm>
            <a:off x="5888037" y="1138238"/>
            <a:ext cx="270000" cy="2037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426" name="Google Shape;426;p33"/>
          <p:cNvSpPr txBox="1"/>
          <p:nvPr/>
        </p:nvSpPr>
        <p:spPr>
          <a:xfrm>
            <a:off x="5888037" y="1766888"/>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427" name="Google Shape;427;p33"/>
          <p:cNvSpPr txBox="1"/>
          <p:nvPr/>
        </p:nvSpPr>
        <p:spPr>
          <a:xfrm>
            <a:off x="5888037" y="2119313"/>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1</a:t>
            </a:r>
            <a:endParaRPr sz="1800"/>
          </a:p>
        </p:txBody>
      </p:sp>
      <p:sp>
        <p:nvSpPr>
          <p:cNvPr id="428" name="Google Shape;428;p33"/>
          <p:cNvSpPr txBox="1"/>
          <p:nvPr/>
        </p:nvSpPr>
        <p:spPr>
          <a:xfrm>
            <a:off x="5888037" y="2450306"/>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429" name="Google Shape;429;p33"/>
          <p:cNvSpPr txBox="1"/>
          <p:nvPr/>
        </p:nvSpPr>
        <p:spPr>
          <a:xfrm>
            <a:off x="5888037" y="2796778"/>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430" name="Google Shape;430;p33"/>
          <p:cNvSpPr txBox="1"/>
          <p:nvPr/>
        </p:nvSpPr>
        <p:spPr>
          <a:xfrm>
            <a:off x="5888037" y="3389709"/>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431" name="Google Shape;431;p33"/>
          <p:cNvSpPr txBox="1"/>
          <p:nvPr/>
        </p:nvSpPr>
        <p:spPr>
          <a:xfrm>
            <a:off x="5888037" y="3740944"/>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0</a:t>
            </a:r>
            <a:endParaRPr sz="1800"/>
          </a:p>
        </p:txBody>
      </p:sp>
      <p:sp>
        <p:nvSpPr>
          <p:cNvPr id="432" name="Google Shape;432;p33"/>
          <p:cNvSpPr txBox="1"/>
          <p:nvPr/>
        </p:nvSpPr>
        <p:spPr>
          <a:xfrm>
            <a:off x="5888037" y="4073128"/>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1</a:t>
            </a:r>
            <a:endParaRPr sz="1800"/>
          </a:p>
        </p:txBody>
      </p:sp>
      <p:sp>
        <p:nvSpPr>
          <p:cNvPr id="433" name="Google Shape;433;p33"/>
          <p:cNvSpPr txBox="1"/>
          <p:nvPr/>
        </p:nvSpPr>
        <p:spPr>
          <a:xfrm>
            <a:off x="5888037" y="4419600"/>
            <a:ext cx="270000" cy="202500"/>
          </a:xfrm>
          <a:prstGeom prst="rect">
            <a:avLst/>
          </a:prstGeom>
          <a:solidFill>
            <a:schemeClr val="accent1"/>
          </a:solidFill>
          <a:ln cap="flat" cmpd="sng" w="25400">
            <a:solidFill>
              <a:srgbClr val="959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1800" u="none">
                <a:solidFill>
                  <a:srgbClr val="FFFFFF"/>
                </a:solidFill>
                <a:latin typeface="Arial"/>
                <a:ea typeface="Arial"/>
                <a:cs typeface="Arial"/>
                <a:sym typeface="Arial"/>
              </a:rPr>
              <a:t>1</a:t>
            </a:r>
            <a:endParaRPr sz="1800"/>
          </a:p>
        </p:txBody>
      </p:sp>
      <p:cxnSp>
        <p:nvCxnSpPr>
          <p:cNvPr id="434" name="Google Shape;434;p33"/>
          <p:cNvCxnSpPr/>
          <p:nvPr/>
        </p:nvCxnSpPr>
        <p:spPr>
          <a:xfrm>
            <a:off x="6157912" y="210740"/>
            <a:ext cx="1420800" cy="957300"/>
          </a:xfrm>
          <a:prstGeom prst="straightConnector1">
            <a:avLst/>
          </a:prstGeom>
          <a:noFill/>
          <a:ln cap="flat" cmpd="sng" w="38100">
            <a:solidFill>
              <a:srgbClr val="C00000"/>
            </a:solidFill>
            <a:prstDash val="solid"/>
            <a:miter lim="800000"/>
            <a:headEnd len="med" w="med" type="none"/>
            <a:tailEnd len="med" w="med" type="triangle"/>
          </a:ln>
        </p:spPr>
      </p:cxnSp>
      <p:cxnSp>
        <p:nvCxnSpPr>
          <p:cNvPr id="435" name="Google Shape;435;p33"/>
          <p:cNvCxnSpPr/>
          <p:nvPr/>
        </p:nvCxnSpPr>
        <p:spPr>
          <a:xfrm>
            <a:off x="6157912" y="561975"/>
            <a:ext cx="1420800" cy="606000"/>
          </a:xfrm>
          <a:prstGeom prst="straightConnector1">
            <a:avLst/>
          </a:prstGeom>
          <a:noFill/>
          <a:ln cap="flat" cmpd="sng" w="38100">
            <a:solidFill>
              <a:srgbClr val="FF0000"/>
            </a:solidFill>
            <a:prstDash val="solid"/>
            <a:miter lim="800000"/>
            <a:headEnd len="med" w="med" type="none"/>
            <a:tailEnd len="med" w="med" type="triangle"/>
          </a:ln>
        </p:spPr>
      </p:cxnSp>
      <p:cxnSp>
        <p:nvCxnSpPr>
          <p:cNvPr id="436" name="Google Shape;436;p33"/>
          <p:cNvCxnSpPr/>
          <p:nvPr/>
        </p:nvCxnSpPr>
        <p:spPr>
          <a:xfrm>
            <a:off x="6157912" y="894159"/>
            <a:ext cx="1420800" cy="273900"/>
          </a:xfrm>
          <a:prstGeom prst="straightConnector1">
            <a:avLst/>
          </a:prstGeom>
          <a:noFill/>
          <a:ln cap="flat" cmpd="sng" w="38100">
            <a:solidFill>
              <a:srgbClr val="FFC000"/>
            </a:solidFill>
            <a:prstDash val="solid"/>
            <a:miter lim="800000"/>
            <a:headEnd len="med" w="med" type="none"/>
            <a:tailEnd len="med" w="med" type="triangle"/>
          </a:ln>
        </p:spPr>
      </p:cxnSp>
      <p:cxnSp>
        <p:nvCxnSpPr>
          <p:cNvPr id="437" name="Google Shape;437;p33"/>
          <p:cNvCxnSpPr/>
          <p:nvPr/>
        </p:nvCxnSpPr>
        <p:spPr>
          <a:xfrm flipH="1" rot="10800000">
            <a:off x="6176962" y="1197890"/>
            <a:ext cx="1350900" cy="670200"/>
          </a:xfrm>
          <a:prstGeom prst="straightConnector1">
            <a:avLst/>
          </a:prstGeom>
          <a:noFill/>
          <a:ln cap="flat" cmpd="sng" w="38100">
            <a:solidFill>
              <a:srgbClr val="FFFF00"/>
            </a:solidFill>
            <a:prstDash val="solid"/>
            <a:miter lim="800000"/>
            <a:headEnd len="med" w="med" type="none"/>
            <a:tailEnd len="med" w="med" type="triangle"/>
          </a:ln>
        </p:spPr>
      </p:cxnSp>
      <p:cxnSp>
        <p:nvCxnSpPr>
          <p:cNvPr id="438" name="Google Shape;438;p33"/>
          <p:cNvCxnSpPr/>
          <p:nvPr/>
        </p:nvCxnSpPr>
        <p:spPr>
          <a:xfrm flipH="1" rot="10800000">
            <a:off x="6176962" y="1152563"/>
            <a:ext cx="1371600" cy="1062000"/>
          </a:xfrm>
          <a:prstGeom prst="straightConnector1">
            <a:avLst/>
          </a:prstGeom>
          <a:noFill/>
          <a:ln cap="flat" cmpd="sng" w="38100">
            <a:solidFill>
              <a:srgbClr val="92D050"/>
            </a:solidFill>
            <a:prstDash val="solid"/>
            <a:miter lim="800000"/>
            <a:headEnd len="med" w="med" type="none"/>
            <a:tailEnd len="med" w="med" type="triangle"/>
          </a:ln>
        </p:spPr>
      </p:cxnSp>
      <p:cxnSp>
        <p:nvCxnSpPr>
          <p:cNvPr id="439" name="Google Shape;439;p33"/>
          <p:cNvCxnSpPr/>
          <p:nvPr/>
        </p:nvCxnSpPr>
        <p:spPr>
          <a:xfrm flipH="1" rot="10800000">
            <a:off x="6176962" y="1152619"/>
            <a:ext cx="1371600" cy="1397700"/>
          </a:xfrm>
          <a:prstGeom prst="straightConnector1">
            <a:avLst/>
          </a:prstGeom>
          <a:noFill/>
          <a:ln cap="flat" cmpd="sng" w="38100">
            <a:solidFill>
              <a:srgbClr val="00B050"/>
            </a:solidFill>
            <a:prstDash val="solid"/>
            <a:miter lim="800000"/>
            <a:headEnd len="med" w="med" type="none"/>
            <a:tailEnd len="med" w="med" type="triangle"/>
          </a:ln>
        </p:spPr>
      </p:cxnSp>
      <p:cxnSp>
        <p:nvCxnSpPr>
          <p:cNvPr id="440" name="Google Shape;440;p33"/>
          <p:cNvCxnSpPr/>
          <p:nvPr/>
        </p:nvCxnSpPr>
        <p:spPr>
          <a:xfrm flipH="1" rot="10800000">
            <a:off x="6157912" y="1233413"/>
            <a:ext cx="1350900" cy="2257500"/>
          </a:xfrm>
          <a:prstGeom prst="straightConnector1">
            <a:avLst/>
          </a:prstGeom>
          <a:noFill/>
          <a:ln cap="flat" cmpd="sng" w="38100">
            <a:solidFill>
              <a:srgbClr val="00B0F0"/>
            </a:solidFill>
            <a:prstDash val="solid"/>
            <a:miter lim="800000"/>
            <a:headEnd len="med" w="med" type="none"/>
            <a:tailEnd len="med" w="med" type="triangle"/>
          </a:ln>
        </p:spPr>
      </p:cxnSp>
      <p:cxnSp>
        <p:nvCxnSpPr>
          <p:cNvPr id="441" name="Google Shape;441;p33"/>
          <p:cNvCxnSpPr/>
          <p:nvPr/>
        </p:nvCxnSpPr>
        <p:spPr>
          <a:xfrm flipH="1" rot="10800000">
            <a:off x="6157912" y="1152469"/>
            <a:ext cx="1390800" cy="2674200"/>
          </a:xfrm>
          <a:prstGeom prst="straightConnector1">
            <a:avLst/>
          </a:prstGeom>
          <a:noFill/>
          <a:ln cap="flat" cmpd="sng" w="38100">
            <a:solidFill>
              <a:srgbClr val="0070C0"/>
            </a:solidFill>
            <a:prstDash val="solid"/>
            <a:miter lim="800000"/>
            <a:headEnd len="med" w="med" type="none"/>
            <a:tailEnd len="med" w="med" type="triangle"/>
          </a:ln>
        </p:spPr>
      </p:cxnSp>
      <p:cxnSp>
        <p:nvCxnSpPr>
          <p:cNvPr id="442" name="Google Shape;442;p33"/>
          <p:cNvCxnSpPr/>
          <p:nvPr/>
        </p:nvCxnSpPr>
        <p:spPr>
          <a:xfrm flipH="1" rot="10800000">
            <a:off x="6157912" y="1152525"/>
            <a:ext cx="1390800" cy="3009900"/>
          </a:xfrm>
          <a:prstGeom prst="straightConnector1">
            <a:avLst/>
          </a:prstGeom>
          <a:noFill/>
          <a:ln cap="flat" cmpd="sng" w="38100">
            <a:solidFill>
              <a:srgbClr val="002060"/>
            </a:solidFill>
            <a:prstDash val="solid"/>
            <a:miter lim="800000"/>
            <a:headEnd len="med" w="med" type="none"/>
            <a:tailEnd len="med" w="med" type="triangle"/>
          </a:ln>
        </p:spPr>
      </p:cxnSp>
      <p:sp>
        <p:nvSpPr>
          <p:cNvPr id="443" name="Google Shape;443;p33"/>
          <p:cNvSpPr/>
          <p:nvPr/>
        </p:nvSpPr>
        <p:spPr>
          <a:xfrm>
            <a:off x="7548562" y="883444"/>
            <a:ext cx="720600" cy="539400"/>
          </a:xfrm>
          <a:prstGeom prst="ellipse">
            <a:avLst/>
          </a:prstGeom>
          <a:solidFill>
            <a:srgbClr val="4A86E8"/>
          </a:soli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444" name="Google Shape;444;p33"/>
          <p:cNvSpPr/>
          <p:nvPr/>
        </p:nvSpPr>
        <p:spPr>
          <a:xfrm>
            <a:off x="7527925" y="2230040"/>
            <a:ext cx="720600" cy="540600"/>
          </a:xfrm>
          <a:prstGeom prst="ellipse">
            <a:avLst/>
          </a:prstGeom>
          <a:solidFill>
            <a:srgbClr val="4A86E8"/>
          </a:soli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445" name="Google Shape;445;p33"/>
          <p:cNvSpPr/>
          <p:nvPr/>
        </p:nvSpPr>
        <p:spPr>
          <a:xfrm>
            <a:off x="446087" y="1034653"/>
            <a:ext cx="455700" cy="341700"/>
          </a:xfrm>
          <a:prstGeom prst="ellipse">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6" name="Google Shape;446;p33"/>
          <p:cNvSpPr/>
          <p:nvPr/>
        </p:nvSpPr>
        <p:spPr>
          <a:xfrm>
            <a:off x="998537" y="1013222"/>
            <a:ext cx="455700" cy="341700"/>
          </a:xfrm>
          <a:prstGeom prst="ellipse">
            <a:avLst/>
          </a:pr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7" name="Google Shape;447;p33"/>
          <p:cNvSpPr/>
          <p:nvPr/>
        </p:nvSpPr>
        <p:spPr>
          <a:xfrm>
            <a:off x="1509712" y="1023938"/>
            <a:ext cx="455700" cy="340500"/>
          </a:xfrm>
          <a:prstGeom prst="ellipse">
            <a:avLst/>
          </a:prstGeom>
          <a:noFill/>
          <a:ln cap="flat" cmpd="sng" w="762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8" name="Google Shape;448;p33"/>
          <p:cNvSpPr/>
          <p:nvPr/>
        </p:nvSpPr>
        <p:spPr>
          <a:xfrm>
            <a:off x="446087" y="1378744"/>
            <a:ext cx="455700" cy="341700"/>
          </a:xfrm>
          <a:prstGeom prst="ellipse">
            <a:avLst/>
          </a:prstGeom>
          <a:noFill/>
          <a:ln cap="flat" cmpd="sng" w="762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9" name="Google Shape;449;p33"/>
          <p:cNvSpPr/>
          <p:nvPr/>
        </p:nvSpPr>
        <p:spPr>
          <a:xfrm>
            <a:off x="998537" y="1357313"/>
            <a:ext cx="455700" cy="341700"/>
          </a:xfrm>
          <a:prstGeom prst="ellipse">
            <a:avLst/>
          </a:prstGeom>
          <a:noFill/>
          <a:ln cap="flat" cmpd="sng" w="762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0" name="Google Shape;450;p33"/>
          <p:cNvSpPr/>
          <p:nvPr/>
        </p:nvSpPr>
        <p:spPr>
          <a:xfrm>
            <a:off x="1509712" y="1366838"/>
            <a:ext cx="455700" cy="341700"/>
          </a:xfrm>
          <a:prstGeom prst="ellipse">
            <a:avLst/>
          </a:prstGeom>
          <a:noFill/>
          <a:ln cap="flat" cmpd="sng" w="762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1" name="Google Shape;451;p33"/>
          <p:cNvSpPr/>
          <p:nvPr/>
        </p:nvSpPr>
        <p:spPr>
          <a:xfrm>
            <a:off x="458787" y="1720453"/>
            <a:ext cx="455700" cy="341700"/>
          </a:xfrm>
          <a:prstGeom prst="ellipse">
            <a:avLst/>
          </a:prstGeom>
          <a:noFill/>
          <a:ln cap="flat" cmpd="sng" w="762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2" name="Google Shape;452;p33"/>
          <p:cNvSpPr/>
          <p:nvPr/>
        </p:nvSpPr>
        <p:spPr>
          <a:xfrm>
            <a:off x="1011237" y="1699022"/>
            <a:ext cx="455700" cy="341700"/>
          </a:xfrm>
          <a:prstGeom prst="ellipse">
            <a:avLst/>
          </a:prstGeom>
          <a:noFill/>
          <a:ln cap="flat" cmpd="sng" w="762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3" name="Google Shape;453;p33"/>
          <p:cNvSpPr/>
          <p:nvPr/>
        </p:nvSpPr>
        <p:spPr>
          <a:xfrm>
            <a:off x="1522412" y="1708547"/>
            <a:ext cx="455700" cy="341700"/>
          </a:xfrm>
          <a:prstGeom prst="ellipse">
            <a:avLst/>
          </a:prstGeom>
          <a:noFill/>
          <a:ln cap="flat" cmpd="sng" w="762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4" name="Google Shape;454;p33"/>
          <p:cNvSpPr txBox="1"/>
          <p:nvPr/>
        </p:nvSpPr>
        <p:spPr>
          <a:xfrm>
            <a:off x="6515100" y="4320778"/>
            <a:ext cx="2628900" cy="369300"/>
          </a:xfrm>
          <a:prstGeom prst="rect">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1800" u="none">
                <a:solidFill>
                  <a:srgbClr val="000000"/>
                </a:solidFill>
                <a:latin typeface="Arial"/>
                <a:ea typeface="Arial"/>
                <a:cs typeface="Arial"/>
                <a:sym typeface="Arial"/>
              </a:rPr>
              <a:t>Shared weights</a:t>
            </a:r>
            <a:endParaRPr sz="1800"/>
          </a:p>
        </p:txBody>
      </p:sp>
      <p:cxnSp>
        <p:nvCxnSpPr>
          <p:cNvPr id="455" name="Google Shape;455;p33"/>
          <p:cNvCxnSpPr/>
          <p:nvPr/>
        </p:nvCxnSpPr>
        <p:spPr>
          <a:xfrm>
            <a:off x="6157912" y="561975"/>
            <a:ext cx="1370100" cy="1938300"/>
          </a:xfrm>
          <a:prstGeom prst="straightConnector1">
            <a:avLst/>
          </a:prstGeom>
          <a:noFill/>
          <a:ln cap="flat" cmpd="sng" w="38100">
            <a:solidFill>
              <a:srgbClr val="C00000"/>
            </a:solidFill>
            <a:prstDash val="solid"/>
            <a:miter lim="800000"/>
            <a:headEnd len="med" w="med" type="none"/>
            <a:tailEnd len="med" w="med" type="triangle"/>
          </a:ln>
        </p:spPr>
      </p:cxnSp>
      <p:cxnSp>
        <p:nvCxnSpPr>
          <p:cNvPr id="456" name="Google Shape;456;p33"/>
          <p:cNvCxnSpPr/>
          <p:nvPr/>
        </p:nvCxnSpPr>
        <p:spPr>
          <a:xfrm>
            <a:off x="6157912" y="894159"/>
            <a:ext cx="1370100" cy="1606200"/>
          </a:xfrm>
          <a:prstGeom prst="straightConnector1">
            <a:avLst/>
          </a:prstGeom>
          <a:noFill/>
          <a:ln cap="flat" cmpd="sng" w="38100">
            <a:solidFill>
              <a:srgbClr val="FF0000"/>
            </a:solidFill>
            <a:prstDash val="solid"/>
            <a:miter lim="800000"/>
            <a:headEnd len="med" w="med" type="none"/>
            <a:tailEnd len="med" w="med" type="triangle"/>
          </a:ln>
        </p:spPr>
      </p:cxnSp>
      <p:cxnSp>
        <p:nvCxnSpPr>
          <p:cNvPr id="457" name="Google Shape;457;p33"/>
          <p:cNvCxnSpPr/>
          <p:nvPr/>
        </p:nvCxnSpPr>
        <p:spPr>
          <a:xfrm>
            <a:off x="6157912" y="1240631"/>
            <a:ext cx="1370100" cy="1259700"/>
          </a:xfrm>
          <a:prstGeom prst="straightConnector1">
            <a:avLst/>
          </a:prstGeom>
          <a:noFill/>
          <a:ln cap="flat" cmpd="sng" w="38100">
            <a:solidFill>
              <a:srgbClr val="FFC000"/>
            </a:solidFill>
            <a:prstDash val="solid"/>
            <a:miter lim="800000"/>
            <a:headEnd len="med" w="med" type="none"/>
            <a:tailEnd len="med" w="med" type="triangle"/>
          </a:ln>
        </p:spPr>
      </p:cxnSp>
      <p:cxnSp>
        <p:nvCxnSpPr>
          <p:cNvPr id="458" name="Google Shape;458;p33"/>
          <p:cNvCxnSpPr/>
          <p:nvPr/>
        </p:nvCxnSpPr>
        <p:spPr>
          <a:xfrm>
            <a:off x="6186487" y="2235994"/>
            <a:ext cx="1341300" cy="264300"/>
          </a:xfrm>
          <a:prstGeom prst="straightConnector1">
            <a:avLst/>
          </a:prstGeom>
          <a:noFill/>
          <a:ln cap="flat" cmpd="sng" w="38100">
            <a:solidFill>
              <a:srgbClr val="FFFF00"/>
            </a:solidFill>
            <a:prstDash val="solid"/>
            <a:miter lim="800000"/>
            <a:headEnd len="med" w="med" type="none"/>
            <a:tailEnd len="med" w="med" type="triangle"/>
          </a:ln>
        </p:spPr>
      </p:cxnSp>
      <p:cxnSp>
        <p:nvCxnSpPr>
          <p:cNvPr id="459" name="Google Shape;459;p33"/>
          <p:cNvCxnSpPr/>
          <p:nvPr/>
        </p:nvCxnSpPr>
        <p:spPr>
          <a:xfrm flipH="1" rot="10800000">
            <a:off x="6173787" y="2500172"/>
            <a:ext cx="1354200" cy="94200"/>
          </a:xfrm>
          <a:prstGeom prst="straightConnector1">
            <a:avLst/>
          </a:prstGeom>
          <a:noFill/>
          <a:ln cap="flat" cmpd="sng" w="38100">
            <a:solidFill>
              <a:srgbClr val="92D050"/>
            </a:solidFill>
            <a:prstDash val="solid"/>
            <a:miter lim="800000"/>
            <a:headEnd len="med" w="med" type="none"/>
            <a:tailEnd len="med" w="med" type="triangle"/>
          </a:ln>
        </p:spPr>
      </p:cxnSp>
      <p:cxnSp>
        <p:nvCxnSpPr>
          <p:cNvPr id="460" name="Google Shape;460;p33"/>
          <p:cNvCxnSpPr/>
          <p:nvPr/>
        </p:nvCxnSpPr>
        <p:spPr>
          <a:xfrm flipH="1" rot="10800000">
            <a:off x="6173787" y="2500247"/>
            <a:ext cx="1354200" cy="427500"/>
          </a:xfrm>
          <a:prstGeom prst="straightConnector1">
            <a:avLst/>
          </a:prstGeom>
          <a:noFill/>
          <a:ln cap="flat" cmpd="sng" w="38100">
            <a:solidFill>
              <a:srgbClr val="00B050"/>
            </a:solidFill>
            <a:prstDash val="solid"/>
            <a:miter lim="800000"/>
            <a:headEnd len="med" w="med" type="none"/>
            <a:tailEnd len="med" w="med" type="triangle"/>
          </a:ln>
        </p:spPr>
      </p:cxnSp>
      <p:cxnSp>
        <p:nvCxnSpPr>
          <p:cNvPr id="461" name="Google Shape;461;p33"/>
          <p:cNvCxnSpPr/>
          <p:nvPr/>
        </p:nvCxnSpPr>
        <p:spPr>
          <a:xfrm flipH="1" rot="10800000">
            <a:off x="6157912" y="2520646"/>
            <a:ext cx="1336800" cy="1321500"/>
          </a:xfrm>
          <a:prstGeom prst="straightConnector1">
            <a:avLst/>
          </a:prstGeom>
          <a:noFill/>
          <a:ln cap="flat" cmpd="sng" w="38100">
            <a:solidFill>
              <a:srgbClr val="00B0F0"/>
            </a:solidFill>
            <a:prstDash val="solid"/>
            <a:miter lim="800000"/>
            <a:headEnd len="med" w="med" type="none"/>
            <a:tailEnd len="med" w="med" type="triangle"/>
          </a:ln>
        </p:spPr>
      </p:cxnSp>
      <p:cxnSp>
        <p:nvCxnSpPr>
          <p:cNvPr id="462" name="Google Shape;462;p33"/>
          <p:cNvCxnSpPr/>
          <p:nvPr/>
        </p:nvCxnSpPr>
        <p:spPr>
          <a:xfrm flipH="1" rot="10800000">
            <a:off x="6157912" y="2495531"/>
            <a:ext cx="1359000" cy="1678800"/>
          </a:xfrm>
          <a:prstGeom prst="straightConnector1">
            <a:avLst/>
          </a:prstGeom>
          <a:noFill/>
          <a:ln cap="flat" cmpd="sng" w="38100">
            <a:solidFill>
              <a:srgbClr val="0070C0"/>
            </a:solidFill>
            <a:prstDash val="solid"/>
            <a:miter lim="800000"/>
            <a:headEnd len="med" w="med" type="none"/>
            <a:tailEnd len="med" w="med" type="triangle"/>
          </a:ln>
        </p:spPr>
      </p:cxnSp>
      <p:cxnSp>
        <p:nvCxnSpPr>
          <p:cNvPr id="463" name="Google Shape;463;p33"/>
          <p:cNvCxnSpPr/>
          <p:nvPr/>
        </p:nvCxnSpPr>
        <p:spPr>
          <a:xfrm flipH="1" rot="10800000">
            <a:off x="6157912" y="2542003"/>
            <a:ext cx="1343100" cy="1978800"/>
          </a:xfrm>
          <a:prstGeom prst="straightConnector1">
            <a:avLst/>
          </a:prstGeom>
          <a:noFill/>
          <a:ln cap="flat" cmpd="sng" w="38100">
            <a:solidFill>
              <a:srgbClr val="002060"/>
            </a:solidFill>
            <a:prstDash val="solid"/>
            <a:miter lim="800000"/>
            <a:headEnd len="med" w="med" type="none"/>
            <a:tailEnd len="med" w="med" type="triangle"/>
          </a:ln>
        </p:spPr>
      </p:cxnSp>
      <p:sp>
        <p:nvSpPr>
          <p:cNvPr id="464" name="Google Shape;464;p33"/>
          <p:cNvSpPr txBox="1"/>
          <p:nvPr/>
        </p:nvSpPr>
        <p:spPr>
          <a:xfrm>
            <a:off x="708025" y="4394597"/>
            <a:ext cx="2347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6 x 6 image</a:t>
            </a:r>
            <a:endParaRPr sz="1800"/>
          </a:p>
        </p:txBody>
      </p:sp>
      <p:pic>
        <p:nvPicPr>
          <p:cNvPr id="465" name="Google Shape;465;p33"/>
          <p:cNvPicPr preferRelativeResize="0"/>
          <p:nvPr/>
        </p:nvPicPr>
        <p:blipFill rotWithShape="1">
          <a:blip r:embed="rId3">
            <a:alphaModFix/>
          </a:blip>
          <a:srcRect b="0" l="0" r="0" t="0"/>
          <a:stretch/>
        </p:blipFill>
        <p:spPr>
          <a:xfrm>
            <a:off x="2714625" y="1826419"/>
            <a:ext cx="1672828" cy="168235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808080">
                <a:alpha val="42750"/>
              </a:srgbClr>
            </a:outerShdw>
          </a:effectLst>
        </p:spPr>
      </p:pic>
      <p:cxnSp>
        <p:nvCxnSpPr>
          <p:cNvPr id="466" name="Google Shape;466;p33"/>
          <p:cNvCxnSpPr/>
          <p:nvPr/>
        </p:nvCxnSpPr>
        <p:spPr>
          <a:xfrm flipH="1" rot="10800000">
            <a:off x="2328862" y="2082290"/>
            <a:ext cx="944700" cy="700200"/>
          </a:xfrm>
          <a:prstGeom prst="straightConnector1">
            <a:avLst/>
          </a:prstGeom>
          <a:noFill/>
          <a:ln cap="flat" cmpd="sng" w="38100">
            <a:solidFill>
              <a:srgbClr val="FF0000"/>
            </a:solidFill>
            <a:prstDash val="solid"/>
            <a:miter lim="800000"/>
            <a:headEnd len="med" w="med" type="none"/>
            <a:tailEnd len="med" w="med" type="triangle"/>
          </a:ln>
        </p:spPr>
      </p:cxnSp>
      <p:cxnSp>
        <p:nvCxnSpPr>
          <p:cNvPr id="467" name="Google Shape;467;p33"/>
          <p:cNvCxnSpPr/>
          <p:nvPr/>
        </p:nvCxnSpPr>
        <p:spPr>
          <a:xfrm>
            <a:off x="2022475" y="1543050"/>
            <a:ext cx="1251000" cy="514500"/>
          </a:xfrm>
          <a:prstGeom prst="straightConnector1">
            <a:avLst/>
          </a:prstGeom>
          <a:noFill/>
          <a:ln cap="flat" cmpd="sng" w="38100">
            <a:solidFill>
              <a:srgbClr val="FF0000"/>
            </a:solidFill>
            <a:prstDash val="solid"/>
            <a:miter lim="800000"/>
            <a:headEnd len="med" w="med" type="none"/>
            <a:tailEnd len="med" w="med" type="triangle"/>
          </a:ln>
        </p:spPr>
      </p:cxnSp>
      <p:sp>
        <p:nvSpPr>
          <p:cNvPr id="468" name="Google Shape;468;p33"/>
          <p:cNvSpPr txBox="1"/>
          <p:nvPr/>
        </p:nvSpPr>
        <p:spPr>
          <a:xfrm>
            <a:off x="609600" y="4733400"/>
            <a:ext cx="4730400" cy="369300"/>
          </a:xfrm>
          <a:prstGeom prst="rect">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Arial"/>
                <a:ea typeface="Arial"/>
                <a:cs typeface="Arial"/>
                <a:sym typeface="Arial"/>
              </a:rPr>
              <a:t>Fewer parameters</a:t>
            </a:r>
            <a:r>
              <a:rPr lang="en-US" sz="1800"/>
              <a:t>, </a:t>
            </a:r>
            <a:r>
              <a:rPr lang="en-US" sz="1800">
                <a:solidFill>
                  <a:schemeClr val="dk1"/>
                </a:solidFill>
              </a:rPr>
              <a:t>Even fewer parameters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Feature Map</a:t>
            </a:r>
            <a:endParaRPr/>
          </a:p>
        </p:txBody>
      </p:sp>
      <p:sp>
        <p:nvSpPr>
          <p:cNvPr id="475" name="Google Shape;47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76" name="Google Shape;476;p34"/>
          <p:cNvGraphicFramePr/>
          <p:nvPr/>
        </p:nvGraphicFramePr>
        <p:xfrm>
          <a:off x="985837" y="1799034"/>
          <a:ext cx="3000000" cy="3000000"/>
        </p:xfrm>
        <a:graphic>
          <a:graphicData uri="http://schemas.openxmlformats.org/drawingml/2006/table">
            <a:tbl>
              <a:tblPr>
                <a:noFill/>
                <a:tableStyleId>{D279CD17-B203-4941-9E15-F49BF19B1948}</a:tableStyleId>
              </a:tblPr>
              <a:tblGrid>
                <a:gridCol w="479425"/>
                <a:gridCol w="477825"/>
                <a:gridCol w="479425"/>
                <a:gridCol w="479425"/>
                <a:gridCol w="477825"/>
                <a:gridCol w="479425"/>
              </a:tblGrid>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477" name="Google Shape;477;p34"/>
          <p:cNvSpPr txBox="1"/>
          <p:nvPr/>
        </p:nvSpPr>
        <p:spPr>
          <a:xfrm>
            <a:off x="1249362" y="4042172"/>
            <a:ext cx="2346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6 x 6 image</a:t>
            </a:r>
            <a:endParaRPr/>
          </a:p>
        </p:txBody>
      </p:sp>
      <p:sp>
        <p:nvSpPr>
          <p:cNvPr id="478" name="Google Shape;478;p34"/>
          <p:cNvSpPr/>
          <p:nvPr/>
        </p:nvSpPr>
        <p:spPr>
          <a:xfrm>
            <a:off x="4722812" y="1785938"/>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479" name="Google Shape;479;p34"/>
          <p:cNvSpPr/>
          <p:nvPr/>
        </p:nvSpPr>
        <p:spPr>
          <a:xfrm>
            <a:off x="5564187" y="1785938"/>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480" name="Google Shape;480;p34"/>
          <p:cNvSpPr/>
          <p:nvPr/>
        </p:nvSpPr>
        <p:spPr>
          <a:xfrm>
            <a:off x="6405562" y="1785938"/>
            <a:ext cx="7206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481" name="Google Shape;481;p34"/>
          <p:cNvSpPr/>
          <p:nvPr/>
        </p:nvSpPr>
        <p:spPr>
          <a:xfrm>
            <a:off x="7246937" y="1785938"/>
            <a:ext cx="7206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482" name="Google Shape;482;p34"/>
          <p:cNvSpPr/>
          <p:nvPr/>
        </p:nvSpPr>
        <p:spPr>
          <a:xfrm>
            <a:off x="4722812" y="2386013"/>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483" name="Google Shape;483;p34"/>
          <p:cNvSpPr/>
          <p:nvPr/>
        </p:nvSpPr>
        <p:spPr>
          <a:xfrm>
            <a:off x="5564187" y="2386013"/>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484" name="Google Shape;484;p34"/>
          <p:cNvSpPr/>
          <p:nvPr/>
        </p:nvSpPr>
        <p:spPr>
          <a:xfrm>
            <a:off x="6405562" y="2386013"/>
            <a:ext cx="7206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0</a:t>
            </a:r>
            <a:endParaRPr/>
          </a:p>
        </p:txBody>
      </p:sp>
      <p:sp>
        <p:nvSpPr>
          <p:cNvPr id="485" name="Google Shape;485;p34"/>
          <p:cNvSpPr/>
          <p:nvPr/>
        </p:nvSpPr>
        <p:spPr>
          <a:xfrm>
            <a:off x="7246937" y="2386013"/>
            <a:ext cx="7206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486" name="Google Shape;486;p34"/>
          <p:cNvSpPr/>
          <p:nvPr/>
        </p:nvSpPr>
        <p:spPr>
          <a:xfrm>
            <a:off x="4722812" y="3030140"/>
            <a:ext cx="7191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487" name="Google Shape;487;p34"/>
          <p:cNvSpPr/>
          <p:nvPr/>
        </p:nvSpPr>
        <p:spPr>
          <a:xfrm>
            <a:off x="5564187" y="3030140"/>
            <a:ext cx="7191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488" name="Google Shape;488;p34"/>
          <p:cNvSpPr/>
          <p:nvPr/>
        </p:nvSpPr>
        <p:spPr>
          <a:xfrm>
            <a:off x="6405562" y="3030140"/>
            <a:ext cx="7206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0</a:t>
            </a:r>
            <a:endParaRPr/>
          </a:p>
        </p:txBody>
      </p:sp>
      <p:sp>
        <p:nvSpPr>
          <p:cNvPr id="489" name="Google Shape;489;p34"/>
          <p:cNvSpPr/>
          <p:nvPr/>
        </p:nvSpPr>
        <p:spPr>
          <a:xfrm>
            <a:off x="7246937" y="3030140"/>
            <a:ext cx="7206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490" name="Google Shape;490;p34"/>
          <p:cNvSpPr/>
          <p:nvPr/>
        </p:nvSpPr>
        <p:spPr>
          <a:xfrm>
            <a:off x="4722812" y="3630215"/>
            <a:ext cx="7191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491" name="Google Shape;491;p34"/>
          <p:cNvSpPr/>
          <p:nvPr/>
        </p:nvSpPr>
        <p:spPr>
          <a:xfrm>
            <a:off x="5564187" y="3630215"/>
            <a:ext cx="7191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-2</a:t>
            </a:r>
            <a:endParaRPr/>
          </a:p>
        </p:txBody>
      </p:sp>
      <p:sp>
        <p:nvSpPr>
          <p:cNvPr id="492" name="Google Shape;492;p34"/>
          <p:cNvSpPr/>
          <p:nvPr/>
        </p:nvSpPr>
        <p:spPr>
          <a:xfrm>
            <a:off x="6405562" y="3630215"/>
            <a:ext cx="7206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-2</a:t>
            </a:r>
            <a:endParaRPr/>
          </a:p>
        </p:txBody>
      </p:sp>
      <p:sp>
        <p:nvSpPr>
          <p:cNvPr id="493" name="Google Shape;493;p34"/>
          <p:cNvSpPr/>
          <p:nvPr/>
        </p:nvSpPr>
        <p:spPr>
          <a:xfrm>
            <a:off x="7246937" y="3630215"/>
            <a:ext cx="7206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graphicFrame>
        <p:nvGraphicFramePr>
          <p:cNvPr id="494" name="Google Shape;494;p34"/>
          <p:cNvGraphicFramePr/>
          <p:nvPr/>
        </p:nvGraphicFramePr>
        <p:xfrm>
          <a:off x="5686425" y="273844"/>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bl>
          </a:graphicData>
        </a:graphic>
      </p:graphicFrame>
      <p:sp>
        <p:nvSpPr>
          <p:cNvPr id="495" name="Google Shape;495;p34"/>
          <p:cNvSpPr txBox="1"/>
          <p:nvPr/>
        </p:nvSpPr>
        <p:spPr>
          <a:xfrm>
            <a:off x="7308850" y="615553"/>
            <a:ext cx="1447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400"/>
              <a:buFont typeface="Arial"/>
              <a:buNone/>
            </a:pPr>
            <a:r>
              <a:rPr b="0" i="0" lang="en-US" sz="2400" u="none">
                <a:solidFill>
                  <a:schemeClr val="dk1"/>
                </a:solidFill>
                <a:latin typeface="Arial"/>
                <a:ea typeface="Arial"/>
                <a:cs typeface="Arial"/>
                <a:sym typeface="Arial"/>
              </a:rPr>
              <a:t>Filter 2</a:t>
            </a:r>
            <a:endParaRPr>
              <a:solidFill>
                <a:schemeClr val="dk1"/>
              </a:solidFill>
            </a:endParaRPr>
          </a:p>
        </p:txBody>
      </p:sp>
      <p:sp>
        <p:nvSpPr>
          <p:cNvPr id="496" name="Google Shape;496;p34"/>
          <p:cNvSpPr txBox="1"/>
          <p:nvPr/>
        </p:nvSpPr>
        <p:spPr>
          <a:xfrm>
            <a:off x="985837" y="1799034"/>
            <a:ext cx="1416000" cy="1037100"/>
          </a:xfrm>
          <a:prstGeom prst="rect">
            <a:avLst/>
          </a:prstGeom>
          <a:noFill/>
          <a:ln cap="flat" cmpd="sng" w="5715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7" name="Google Shape;497;p34"/>
          <p:cNvSpPr txBox="1"/>
          <p:nvPr/>
        </p:nvSpPr>
        <p:spPr>
          <a:xfrm>
            <a:off x="1489075" y="1799034"/>
            <a:ext cx="1417500" cy="1037100"/>
          </a:xfrm>
          <a:prstGeom prst="rect">
            <a:avLst/>
          </a:prstGeom>
          <a:noFill/>
          <a:ln cap="flat" cmpd="sng" w="5715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8" name="Google Shape;498;p34"/>
          <p:cNvSpPr txBox="1"/>
          <p:nvPr/>
        </p:nvSpPr>
        <p:spPr>
          <a:xfrm>
            <a:off x="1930400" y="1800225"/>
            <a:ext cx="1417500" cy="1037100"/>
          </a:xfrm>
          <a:prstGeom prst="rect">
            <a:avLst/>
          </a:prstGeom>
          <a:noFill/>
          <a:ln cap="flat" cmpd="sng" w="5715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9" name="Google Shape;499;p34"/>
          <p:cNvSpPr txBox="1"/>
          <p:nvPr/>
        </p:nvSpPr>
        <p:spPr>
          <a:xfrm>
            <a:off x="2406650" y="1799034"/>
            <a:ext cx="1417500" cy="1037100"/>
          </a:xfrm>
          <a:prstGeom prst="rect">
            <a:avLst/>
          </a:prstGeom>
          <a:noFill/>
          <a:ln cap="flat" cmpd="sng" w="5715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0" name="Google Shape;500;p34"/>
          <p:cNvSpPr txBox="1"/>
          <p:nvPr/>
        </p:nvSpPr>
        <p:spPr>
          <a:xfrm>
            <a:off x="985837" y="2107406"/>
            <a:ext cx="1416000" cy="1037100"/>
          </a:xfrm>
          <a:prstGeom prst="rect">
            <a:avLst/>
          </a:prstGeom>
          <a:noFill/>
          <a:ln cap="flat" cmpd="sng" w="5715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1" name="Google Shape;501;p34"/>
          <p:cNvSpPr/>
          <p:nvPr/>
        </p:nvSpPr>
        <p:spPr>
          <a:xfrm>
            <a:off x="4905375" y="1941909"/>
            <a:ext cx="720600" cy="5406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502" name="Google Shape;502;p34"/>
          <p:cNvSpPr/>
          <p:nvPr/>
        </p:nvSpPr>
        <p:spPr>
          <a:xfrm>
            <a:off x="5746750" y="1941909"/>
            <a:ext cx="720600" cy="5406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503" name="Google Shape;503;p34"/>
          <p:cNvSpPr/>
          <p:nvPr/>
        </p:nvSpPr>
        <p:spPr>
          <a:xfrm>
            <a:off x="6589712" y="1941909"/>
            <a:ext cx="719100" cy="5406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504" name="Google Shape;504;p34"/>
          <p:cNvSpPr/>
          <p:nvPr/>
        </p:nvSpPr>
        <p:spPr>
          <a:xfrm>
            <a:off x="7431087" y="1941909"/>
            <a:ext cx="720600" cy="5406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505" name="Google Shape;505;p34"/>
          <p:cNvSpPr/>
          <p:nvPr/>
        </p:nvSpPr>
        <p:spPr>
          <a:xfrm>
            <a:off x="4905375" y="2541984"/>
            <a:ext cx="720600" cy="5406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506" name="Google Shape;506;p34"/>
          <p:cNvSpPr/>
          <p:nvPr/>
        </p:nvSpPr>
        <p:spPr>
          <a:xfrm>
            <a:off x="5746750" y="2541984"/>
            <a:ext cx="720600" cy="5406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507" name="Google Shape;507;p34"/>
          <p:cNvSpPr/>
          <p:nvPr/>
        </p:nvSpPr>
        <p:spPr>
          <a:xfrm>
            <a:off x="6589712" y="2541984"/>
            <a:ext cx="719100" cy="5406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-2</a:t>
            </a:r>
            <a:endParaRPr/>
          </a:p>
        </p:txBody>
      </p:sp>
      <p:sp>
        <p:nvSpPr>
          <p:cNvPr id="508" name="Google Shape;508;p34"/>
          <p:cNvSpPr/>
          <p:nvPr/>
        </p:nvSpPr>
        <p:spPr>
          <a:xfrm>
            <a:off x="7431087" y="2541984"/>
            <a:ext cx="720600" cy="5406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509" name="Google Shape;509;p34"/>
          <p:cNvSpPr/>
          <p:nvPr/>
        </p:nvSpPr>
        <p:spPr>
          <a:xfrm>
            <a:off x="4905375" y="3186113"/>
            <a:ext cx="720600" cy="5394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510" name="Google Shape;510;p34"/>
          <p:cNvSpPr/>
          <p:nvPr/>
        </p:nvSpPr>
        <p:spPr>
          <a:xfrm>
            <a:off x="5746750" y="3186113"/>
            <a:ext cx="720600" cy="5394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511" name="Google Shape;511;p34"/>
          <p:cNvSpPr/>
          <p:nvPr/>
        </p:nvSpPr>
        <p:spPr>
          <a:xfrm>
            <a:off x="6589712" y="3186113"/>
            <a:ext cx="719100" cy="5394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-2</a:t>
            </a:r>
            <a:endParaRPr/>
          </a:p>
        </p:txBody>
      </p:sp>
      <p:sp>
        <p:nvSpPr>
          <p:cNvPr id="512" name="Google Shape;512;p34"/>
          <p:cNvSpPr/>
          <p:nvPr/>
        </p:nvSpPr>
        <p:spPr>
          <a:xfrm>
            <a:off x="7431087" y="3186113"/>
            <a:ext cx="720600" cy="5394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513" name="Google Shape;513;p34"/>
          <p:cNvSpPr/>
          <p:nvPr/>
        </p:nvSpPr>
        <p:spPr>
          <a:xfrm>
            <a:off x="4905375" y="3786188"/>
            <a:ext cx="720600" cy="5394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514" name="Google Shape;514;p34"/>
          <p:cNvSpPr/>
          <p:nvPr/>
        </p:nvSpPr>
        <p:spPr>
          <a:xfrm>
            <a:off x="5746750" y="3786188"/>
            <a:ext cx="720600" cy="5394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0</a:t>
            </a:r>
            <a:endParaRPr/>
          </a:p>
        </p:txBody>
      </p:sp>
      <p:sp>
        <p:nvSpPr>
          <p:cNvPr id="515" name="Google Shape;515;p34"/>
          <p:cNvSpPr/>
          <p:nvPr/>
        </p:nvSpPr>
        <p:spPr>
          <a:xfrm>
            <a:off x="6589712" y="3786188"/>
            <a:ext cx="719100" cy="5394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-4</a:t>
            </a:r>
            <a:endParaRPr/>
          </a:p>
        </p:txBody>
      </p:sp>
      <p:sp>
        <p:nvSpPr>
          <p:cNvPr id="516" name="Google Shape;516;p34"/>
          <p:cNvSpPr/>
          <p:nvPr/>
        </p:nvSpPr>
        <p:spPr>
          <a:xfrm>
            <a:off x="7431087" y="3786188"/>
            <a:ext cx="720600" cy="539400"/>
          </a:xfrm>
          <a:prstGeom prst="ellipse">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517" name="Google Shape;517;p34"/>
          <p:cNvSpPr txBox="1"/>
          <p:nvPr/>
        </p:nvSpPr>
        <p:spPr>
          <a:xfrm>
            <a:off x="4419600" y="1314450"/>
            <a:ext cx="4572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2800"/>
              <a:buFont typeface="Arial"/>
              <a:buNone/>
            </a:pPr>
            <a:r>
              <a:rPr b="0" i="0" lang="en-US" sz="2500" u="none">
                <a:solidFill>
                  <a:srgbClr val="0000FF"/>
                </a:solidFill>
                <a:latin typeface="Arial"/>
                <a:ea typeface="Arial"/>
                <a:cs typeface="Arial"/>
                <a:sym typeface="Arial"/>
              </a:rPr>
              <a:t>Repeat this for each filter</a:t>
            </a:r>
            <a:endParaRPr sz="1100"/>
          </a:p>
        </p:txBody>
      </p:sp>
      <p:sp>
        <p:nvSpPr>
          <p:cNvPr id="518" name="Google Shape;518;p34"/>
          <p:cNvSpPr txBox="1"/>
          <p:nvPr/>
        </p:nvSpPr>
        <p:spPr>
          <a:xfrm>
            <a:off x="2416175" y="2837259"/>
            <a:ext cx="1416000" cy="1037100"/>
          </a:xfrm>
          <a:prstGeom prst="rect">
            <a:avLst/>
          </a:prstGeom>
          <a:noFill/>
          <a:ln cap="flat" cmpd="sng" w="5715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9" name="Google Shape;519;p34"/>
          <p:cNvSpPr txBox="1"/>
          <p:nvPr/>
        </p:nvSpPr>
        <p:spPr>
          <a:xfrm>
            <a:off x="1166799" y="1298975"/>
            <a:ext cx="1358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stride=1</a:t>
            </a:r>
            <a:endParaRPr/>
          </a:p>
        </p:txBody>
      </p:sp>
      <p:sp>
        <p:nvSpPr>
          <p:cNvPr id="520" name="Google Shape;520;p34"/>
          <p:cNvSpPr txBox="1"/>
          <p:nvPr/>
        </p:nvSpPr>
        <p:spPr>
          <a:xfrm>
            <a:off x="4953000" y="4324350"/>
            <a:ext cx="36576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000"/>
              <a:buFont typeface="Arial"/>
              <a:buNone/>
            </a:pPr>
            <a:r>
              <a:rPr lang="en-US" sz="2000">
                <a:solidFill>
                  <a:srgbClr val="4A86E8"/>
                </a:solidFill>
              </a:rPr>
              <a:t>Result: </a:t>
            </a:r>
            <a:r>
              <a:rPr b="0" i="0" lang="en-US" sz="2000" u="none">
                <a:solidFill>
                  <a:srgbClr val="4A86E8"/>
                </a:solidFill>
                <a:latin typeface="Arial"/>
                <a:ea typeface="Arial"/>
                <a:cs typeface="Arial"/>
                <a:sym typeface="Arial"/>
              </a:rPr>
              <a:t>Two 4 x 4 images</a:t>
            </a:r>
            <a:endParaRPr>
              <a:solidFill>
                <a:srgbClr val="4A86E8"/>
              </a:solidFill>
            </a:endParaRPr>
          </a:p>
          <a:p>
            <a:pPr indent="0" lvl="0" marL="0" marR="0" rtl="0" algn="ctr">
              <a:lnSpc>
                <a:spcPct val="100000"/>
              </a:lnSpc>
              <a:spcBef>
                <a:spcPts val="0"/>
              </a:spcBef>
              <a:spcAft>
                <a:spcPts val="0"/>
              </a:spcAft>
              <a:buClr>
                <a:srgbClr val="FF0000"/>
              </a:buClr>
              <a:buSzPts val="2000"/>
              <a:buFont typeface="Arial"/>
              <a:buNone/>
            </a:pPr>
            <a:r>
              <a:rPr b="0" i="0" lang="en-US" sz="2000" u="none">
                <a:solidFill>
                  <a:srgbClr val="4A86E8"/>
                </a:solidFill>
                <a:latin typeface="Arial"/>
                <a:ea typeface="Arial"/>
                <a:cs typeface="Arial"/>
                <a:sym typeface="Arial"/>
              </a:rPr>
              <a:t>Forming 2 x 4 x 4 matrix</a:t>
            </a:r>
            <a:endParaRPr>
              <a:solidFill>
                <a:srgbClr val="4A86E8"/>
              </a:solidFill>
            </a:endParaRPr>
          </a:p>
        </p:txBody>
      </p:sp>
      <p:sp>
        <p:nvSpPr>
          <p:cNvPr id="521" name="Google Shape;521;p34"/>
          <p:cNvSpPr txBox="1"/>
          <p:nvPr/>
        </p:nvSpPr>
        <p:spPr>
          <a:xfrm>
            <a:off x="5334000" y="2724150"/>
            <a:ext cx="2320800" cy="729900"/>
          </a:xfrm>
          <a:prstGeom prst="rect">
            <a:avLst/>
          </a:prstGeom>
          <a:solidFill>
            <a:srgbClr val="E2E2FF"/>
          </a:solidFill>
          <a:ln cap="flat" cmpd="sng" w="25400">
            <a:solidFill>
              <a:srgbClr val="A6A6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1800" u="none">
                <a:solidFill>
                  <a:srgbClr val="000000"/>
                </a:solidFill>
                <a:latin typeface="Arial"/>
                <a:ea typeface="Arial"/>
                <a:cs typeface="Arial"/>
                <a:sym typeface="Arial"/>
              </a:rPr>
              <a:t>Feature</a:t>
            </a:r>
            <a:endParaRPr sz="1800"/>
          </a:p>
          <a:p>
            <a:pPr indent="0" lvl="0" marL="0" marR="0" rtl="0" algn="ctr">
              <a:lnSpc>
                <a:spcPct val="100000"/>
              </a:lnSpc>
              <a:spcBef>
                <a:spcPts val="0"/>
              </a:spcBef>
              <a:spcAft>
                <a:spcPts val="0"/>
              </a:spcAft>
              <a:buClr>
                <a:srgbClr val="000000"/>
              </a:buClr>
              <a:buSzPts val="2800"/>
              <a:buFont typeface="Arial"/>
              <a:buNone/>
            </a:pPr>
            <a:r>
              <a:rPr b="0" i="0" lang="en-US" sz="1800" u="none">
                <a:solidFill>
                  <a:srgbClr val="000000"/>
                </a:solidFill>
                <a:latin typeface="Arial"/>
                <a:ea typeface="Arial"/>
                <a:cs typeface="Arial"/>
                <a:sym typeface="Arial"/>
              </a:rPr>
              <a:t>Map</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Feature Map</a:t>
            </a:r>
            <a:endParaRPr/>
          </a:p>
        </p:txBody>
      </p:sp>
      <p:sp>
        <p:nvSpPr>
          <p:cNvPr id="528" name="Google Shape;52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29" name="Google Shape;529;p35"/>
          <p:cNvPicPr preferRelativeResize="0"/>
          <p:nvPr/>
        </p:nvPicPr>
        <p:blipFill>
          <a:blip r:embed="rId3">
            <a:alphaModFix/>
          </a:blip>
          <a:stretch>
            <a:fillRect/>
          </a:stretch>
        </p:blipFill>
        <p:spPr>
          <a:xfrm>
            <a:off x="1600539" y="1072825"/>
            <a:ext cx="5942925" cy="3918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ReLU</a:t>
            </a:r>
            <a:endParaRPr/>
          </a:p>
        </p:txBody>
      </p:sp>
      <p:sp>
        <p:nvSpPr>
          <p:cNvPr id="536" name="Google Shape;536;p36"/>
          <p:cNvSpPr txBox="1"/>
          <p:nvPr>
            <p:ph idx="1" type="body"/>
          </p:nvPr>
        </p:nvSpPr>
        <p:spPr>
          <a:xfrm>
            <a:off x="6900" y="996625"/>
            <a:ext cx="504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Once the feature maps are extracted, the next step is to move them to a ReLU layer. </a:t>
            </a:r>
            <a:endParaRPr/>
          </a:p>
          <a:p>
            <a:pPr indent="-342900" lvl="0" marL="457200" rtl="0" algn="l">
              <a:spcBef>
                <a:spcPts val="0"/>
              </a:spcBef>
              <a:spcAft>
                <a:spcPts val="0"/>
              </a:spcAft>
              <a:buSzPts val="1800"/>
              <a:buChar char="●"/>
            </a:pPr>
            <a:r>
              <a:rPr lang="en-US"/>
              <a:t>ReLU performs an element-wise operation and sets all the negative pixels to 0. </a:t>
            </a:r>
            <a:endParaRPr/>
          </a:p>
          <a:p>
            <a:pPr indent="-342900" lvl="0" marL="457200" rtl="0" algn="l">
              <a:spcBef>
                <a:spcPts val="0"/>
              </a:spcBef>
              <a:spcAft>
                <a:spcPts val="0"/>
              </a:spcAft>
              <a:buSzPts val="1800"/>
              <a:buChar char="●"/>
            </a:pPr>
            <a:r>
              <a:rPr lang="en-US"/>
              <a:t>It introduces non-linearity</a:t>
            </a:r>
            <a:br>
              <a:rPr lang="en-US"/>
            </a:br>
            <a:r>
              <a:rPr lang="en-US"/>
              <a:t>to the network</a:t>
            </a:r>
            <a:endParaRPr/>
          </a:p>
          <a:p>
            <a:pPr indent="-342900" lvl="0" marL="457200" rtl="0" algn="l">
              <a:spcBef>
                <a:spcPts val="0"/>
              </a:spcBef>
              <a:spcAft>
                <a:spcPts val="0"/>
              </a:spcAft>
              <a:buSzPts val="1800"/>
              <a:buChar char="●"/>
            </a:pPr>
            <a:r>
              <a:rPr lang="en-US"/>
              <a:t>The generated output is a </a:t>
            </a:r>
            <a:br>
              <a:rPr lang="en-US"/>
            </a:br>
            <a:r>
              <a:rPr lang="en-US"/>
              <a:t>rectified feature map. </a:t>
            </a:r>
            <a:endParaRPr/>
          </a:p>
        </p:txBody>
      </p:sp>
      <p:sp>
        <p:nvSpPr>
          <p:cNvPr id="537" name="Google Shape;53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38" name="Google Shape;538;p36"/>
          <p:cNvPicPr preferRelativeResize="0"/>
          <p:nvPr/>
        </p:nvPicPr>
        <p:blipFill>
          <a:blip r:embed="rId3">
            <a:alphaModFix/>
          </a:blip>
          <a:stretch>
            <a:fillRect/>
          </a:stretch>
        </p:blipFill>
        <p:spPr>
          <a:xfrm>
            <a:off x="3649038" y="2746125"/>
            <a:ext cx="5473724" cy="2343251"/>
          </a:xfrm>
          <a:prstGeom prst="rect">
            <a:avLst/>
          </a:prstGeom>
          <a:noFill/>
          <a:ln>
            <a:noFill/>
          </a:ln>
        </p:spPr>
      </p:pic>
      <p:pic>
        <p:nvPicPr>
          <p:cNvPr id="539" name="Google Shape;539;p36"/>
          <p:cNvPicPr preferRelativeResize="0"/>
          <p:nvPr/>
        </p:nvPicPr>
        <p:blipFill>
          <a:blip r:embed="rId4">
            <a:alphaModFix/>
          </a:blip>
          <a:stretch>
            <a:fillRect/>
          </a:stretch>
        </p:blipFill>
        <p:spPr>
          <a:xfrm>
            <a:off x="6764245" y="212675"/>
            <a:ext cx="1955900" cy="211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Convolution Neural Network</a:t>
            </a:r>
            <a:endParaRPr/>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a:t>
            </a:r>
            <a:r>
              <a:rPr lang="en-US"/>
              <a:t>t is good to learn a small model.</a:t>
            </a:r>
            <a:endParaRPr/>
          </a:p>
          <a:p>
            <a:pPr indent="0" lvl="0" marL="0" rtl="0" algn="l">
              <a:spcBef>
                <a:spcPts val="1600"/>
              </a:spcBef>
              <a:spcAft>
                <a:spcPts val="0"/>
              </a:spcAft>
              <a:buClr>
                <a:schemeClr val="dk1"/>
              </a:buClr>
              <a:buSzPts val="1100"/>
              <a:buFont typeface="Arial"/>
              <a:buNone/>
            </a:pPr>
            <a:r>
              <a:rPr lang="en-US"/>
              <a:t>From this fully connected model, do we really need all the edges? </a:t>
            </a:r>
            <a:endParaRPr/>
          </a:p>
          <a:p>
            <a:pPr indent="0" lvl="0" marL="0" rtl="0" algn="l">
              <a:spcBef>
                <a:spcPts val="1600"/>
              </a:spcBef>
              <a:spcAft>
                <a:spcPts val="0"/>
              </a:spcAft>
              <a:buClr>
                <a:schemeClr val="dk1"/>
              </a:buClr>
              <a:buSzPts val="1100"/>
              <a:buFont typeface="Arial"/>
              <a:buNone/>
            </a:pPr>
            <a:r>
              <a:rPr lang="en-US"/>
              <a:t>Can some of these be shared?</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109" name="Google Shape;109;p19"/>
          <p:cNvPicPr preferRelativeResize="0"/>
          <p:nvPr/>
        </p:nvPicPr>
        <p:blipFill rotWithShape="1">
          <a:blip r:embed="rId3">
            <a:alphaModFix/>
          </a:blip>
          <a:srcRect b="0" l="0" r="0" t="0"/>
          <a:stretch/>
        </p:blipFill>
        <p:spPr>
          <a:xfrm>
            <a:off x="2390016" y="2666425"/>
            <a:ext cx="4798983" cy="2390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Pooling layer</a:t>
            </a:r>
            <a:endParaRPr/>
          </a:p>
        </p:txBody>
      </p:sp>
      <p:sp>
        <p:nvSpPr>
          <p:cNvPr id="546" name="Google Shape;546;p37"/>
          <p:cNvSpPr txBox="1"/>
          <p:nvPr>
            <p:ph idx="1" type="body"/>
          </p:nvPr>
        </p:nvSpPr>
        <p:spPr>
          <a:xfrm>
            <a:off x="311700" y="3465725"/>
            <a:ext cx="8520600" cy="14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p>
          <a:p>
            <a:pPr indent="0" lvl="0" marL="0" rtl="0" algn="l">
              <a:spcBef>
                <a:spcPts val="1600"/>
              </a:spcBef>
              <a:spcAft>
                <a:spcPts val="0"/>
              </a:spcAft>
              <a:buClr>
                <a:schemeClr val="dk1"/>
              </a:buClr>
              <a:buSzPts val="1100"/>
              <a:buFont typeface="Arial"/>
              <a:buNone/>
            </a:pPr>
            <a:r>
              <a:rPr lang="en-US" sz="1200"/>
              <a:t>Pooling layer downsamples the volume spatially, independently in each depth slice of the input volume. Left: In this example, the input volume of size [224x224x64] is pooled with filter size 2, stride 2 into output volume of size [112x112x64]. Notice that the volume depth is preserved. Right The most common downsampling operation is max, giving rise to max pooling, here shown with a stride of 2. That is, each max is taken over 4 numbers (little 2x2 square). </a:t>
            </a:r>
            <a:endParaRPr sz="1200"/>
          </a:p>
          <a:p>
            <a:pPr indent="0" lvl="0" marL="0" rtl="0" algn="l">
              <a:spcBef>
                <a:spcPts val="1600"/>
              </a:spcBef>
              <a:spcAft>
                <a:spcPts val="1600"/>
              </a:spcAft>
              <a:buNone/>
            </a:pPr>
            <a:r>
              <a:t/>
            </a:r>
            <a:endParaRPr sz="1200"/>
          </a:p>
        </p:txBody>
      </p:sp>
      <p:sp>
        <p:nvSpPr>
          <p:cNvPr id="547" name="Google Shape;54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48" name="Google Shape;548;p37"/>
          <p:cNvPicPr preferRelativeResize="0"/>
          <p:nvPr/>
        </p:nvPicPr>
        <p:blipFill rotWithShape="1">
          <a:blip r:embed="rId3">
            <a:alphaModFix/>
          </a:blip>
          <a:srcRect b="26589" l="0" r="0" t="0"/>
          <a:stretch/>
        </p:blipFill>
        <p:spPr>
          <a:xfrm>
            <a:off x="0" y="1307598"/>
            <a:ext cx="9144001" cy="2639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Why Pooling</a:t>
            </a:r>
            <a:endParaRPr/>
          </a:p>
        </p:txBody>
      </p:sp>
      <p:sp>
        <p:nvSpPr>
          <p:cNvPr id="555" name="Google Shape;555;p3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Subsampling pixels will not change the object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556" name="Google Shape;55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http://insider.si.edu/wordpress/wp-content/uploads/2016/04/Mountain_Bluebird.jpg" id="557" name="Google Shape;557;p38"/>
          <p:cNvPicPr preferRelativeResize="0"/>
          <p:nvPr/>
        </p:nvPicPr>
        <p:blipFill rotWithShape="1">
          <a:blip r:embed="rId3">
            <a:alphaModFix/>
          </a:blip>
          <a:srcRect b="0" l="0" r="0" t="0"/>
          <a:stretch/>
        </p:blipFill>
        <p:spPr>
          <a:xfrm>
            <a:off x="955675" y="2193131"/>
            <a:ext cx="2501502" cy="1695449"/>
          </a:xfrm>
          <a:prstGeom prst="rect">
            <a:avLst/>
          </a:prstGeom>
          <a:noFill/>
          <a:ln>
            <a:noFill/>
          </a:ln>
        </p:spPr>
      </p:pic>
      <p:pic>
        <p:nvPicPr>
          <p:cNvPr descr="http://insider.si.edu/wordpress/wp-content/uploads/2016/04/Mountain_Bluebird.jpg" id="558" name="Google Shape;558;p38"/>
          <p:cNvPicPr preferRelativeResize="0"/>
          <p:nvPr/>
        </p:nvPicPr>
        <p:blipFill rotWithShape="1">
          <a:blip r:embed="rId4">
            <a:alphaModFix/>
          </a:blip>
          <a:srcRect b="0" l="0" r="0" t="0"/>
          <a:stretch/>
        </p:blipFill>
        <p:spPr>
          <a:xfrm>
            <a:off x="5710237" y="2575322"/>
            <a:ext cx="1318021" cy="892969"/>
          </a:xfrm>
          <a:prstGeom prst="rect">
            <a:avLst/>
          </a:prstGeom>
          <a:noFill/>
          <a:ln>
            <a:noFill/>
          </a:ln>
        </p:spPr>
      </p:pic>
      <p:sp>
        <p:nvSpPr>
          <p:cNvPr id="559" name="Google Shape;559;p38"/>
          <p:cNvSpPr/>
          <p:nvPr/>
        </p:nvSpPr>
        <p:spPr>
          <a:xfrm>
            <a:off x="3635375" y="2720578"/>
            <a:ext cx="1860600" cy="602400"/>
          </a:xfrm>
          <a:prstGeom prst="rightArrow">
            <a:avLst>
              <a:gd fmla="val 16937" name="adj1"/>
              <a:gd fmla="val 50000" name="adj2"/>
            </a:avLst>
          </a:prstGeom>
          <a:solidFill>
            <a:schemeClr val="dk1"/>
          </a:solidFill>
          <a:ln cap="flat" cmpd="sng" w="254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0" name="Google Shape;560;p38"/>
          <p:cNvSpPr txBox="1"/>
          <p:nvPr/>
        </p:nvSpPr>
        <p:spPr>
          <a:xfrm>
            <a:off x="3529012" y="3318271"/>
            <a:ext cx="2076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Arial"/>
              <a:buNone/>
            </a:pPr>
            <a:r>
              <a:rPr b="0" i="0" lang="en-US" sz="1800" u="none">
                <a:solidFill>
                  <a:srgbClr val="FF0000"/>
                </a:solidFill>
                <a:latin typeface="Arial"/>
                <a:ea typeface="Arial"/>
                <a:cs typeface="Arial"/>
                <a:sym typeface="Arial"/>
              </a:rPr>
              <a:t>Subsampling</a:t>
            </a:r>
            <a:endParaRPr sz="1800"/>
          </a:p>
        </p:txBody>
      </p:sp>
      <p:sp>
        <p:nvSpPr>
          <p:cNvPr id="561" name="Google Shape;561;p38"/>
          <p:cNvSpPr txBox="1"/>
          <p:nvPr/>
        </p:nvSpPr>
        <p:spPr>
          <a:xfrm>
            <a:off x="1876425" y="1806178"/>
            <a:ext cx="14955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0" i="0" lang="en-US" sz="1800" u="none">
                <a:solidFill>
                  <a:schemeClr val="dk1"/>
                </a:solidFill>
                <a:latin typeface="Arial"/>
                <a:ea typeface="Arial"/>
                <a:cs typeface="Arial"/>
                <a:sym typeface="Arial"/>
              </a:rPr>
              <a:t>bird</a:t>
            </a:r>
            <a:endParaRPr sz="1800"/>
          </a:p>
        </p:txBody>
      </p:sp>
      <p:sp>
        <p:nvSpPr>
          <p:cNvPr id="562" name="Google Shape;562;p38"/>
          <p:cNvSpPr txBox="1"/>
          <p:nvPr/>
        </p:nvSpPr>
        <p:spPr>
          <a:xfrm>
            <a:off x="5842000" y="2175272"/>
            <a:ext cx="14937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b="0" i="0" lang="en-US" sz="1800" u="none">
                <a:solidFill>
                  <a:schemeClr val="dk1"/>
                </a:solidFill>
                <a:latin typeface="Arial"/>
                <a:ea typeface="Arial"/>
                <a:cs typeface="Arial"/>
                <a:sym typeface="Arial"/>
              </a:rPr>
              <a:t>bird</a:t>
            </a:r>
            <a:endParaRPr sz="1800"/>
          </a:p>
        </p:txBody>
      </p:sp>
      <p:sp>
        <p:nvSpPr>
          <p:cNvPr id="563" name="Google Shape;563;p38"/>
          <p:cNvSpPr txBox="1"/>
          <p:nvPr/>
        </p:nvSpPr>
        <p:spPr>
          <a:xfrm>
            <a:off x="779462" y="4133850"/>
            <a:ext cx="729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lang="en-US" sz="1800">
                <a:solidFill>
                  <a:schemeClr val="dk1"/>
                </a:solidFill>
              </a:rPr>
              <a:t>S</a:t>
            </a:r>
            <a:r>
              <a:rPr b="0" i="0" lang="en-US" sz="1800" u="none">
                <a:solidFill>
                  <a:schemeClr val="dk1"/>
                </a:solidFill>
                <a:latin typeface="Arial"/>
                <a:ea typeface="Arial"/>
                <a:cs typeface="Arial"/>
                <a:sym typeface="Arial"/>
              </a:rPr>
              <a:t>ubsample the pixels to make image smaller</a:t>
            </a:r>
            <a:endParaRPr sz="1800"/>
          </a:p>
        </p:txBody>
      </p:sp>
      <p:sp>
        <p:nvSpPr>
          <p:cNvPr id="564" name="Google Shape;564;p38"/>
          <p:cNvSpPr txBox="1"/>
          <p:nvPr/>
        </p:nvSpPr>
        <p:spPr>
          <a:xfrm>
            <a:off x="1876425" y="4516040"/>
            <a:ext cx="726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fewer parameters to characterize the image</a:t>
            </a:r>
            <a:endParaRPr sz="1800"/>
          </a:p>
        </p:txBody>
      </p:sp>
      <p:sp>
        <p:nvSpPr>
          <p:cNvPr id="565" name="Google Shape;565;p38"/>
          <p:cNvSpPr/>
          <p:nvPr/>
        </p:nvSpPr>
        <p:spPr>
          <a:xfrm>
            <a:off x="955675" y="4516040"/>
            <a:ext cx="920700" cy="362100"/>
          </a:xfrm>
          <a:prstGeom prst="rightArrow">
            <a:avLst>
              <a:gd fmla="val 15939" name="adj1"/>
              <a:gd fmla="val 50000" name="adj2"/>
            </a:avLst>
          </a:prstGeom>
          <a:solidFill>
            <a:schemeClr val="dk1"/>
          </a:solidFill>
          <a:ln cap="flat" cmpd="sng" w="254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Different types of pooling</a:t>
            </a:r>
            <a:endParaRPr/>
          </a:p>
        </p:txBody>
      </p:sp>
      <p:sp>
        <p:nvSpPr>
          <p:cNvPr id="572" name="Google Shape;572;p3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Max Pooling</a:t>
            </a:r>
            <a:endParaRPr/>
          </a:p>
          <a:p>
            <a:pPr indent="-342900" lvl="0" marL="457200" rtl="0" algn="l">
              <a:spcBef>
                <a:spcPts val="0"/>
              </a:spcBef>
              <a:spcAft>
                <a:spcPts val="0"/>
              </a:spcAft>
              <a:buSzPts val="1800"/>
              <a:buChar char="●"/>
            </a:pPr>
            <a:r>
              <a:rPr lang="en-US"/>
              <a:t>Min Pooling</a:t>
            </a:r>
            <a:endParaRPr/>
          </a:p>
          <a:p>
            <a:pPr indent="-342900" lvl="0" marL="457200" rtl="0" algn="l">
              <a:spcBef>
                <a:spcPts val="0"/>
              </a:spcBef>
              <a:spcAft>
                <a:spcPts val="0"/>
              </a:spcAft>
              <a:buSzPts val="1800"/>
              <a:buChar char="●"/>
            </a:pPr>
            <a:r>
              <a:rPr lang="en-US"/>
              <a:t>Average Pooling</a:t>
            </a:r>
            <a:endParaRPr/>
          </a:p>
          <a:p>
            <a:pPr indent="-342900" lvl="0" marL="457200" rtl="0" algn="l">
              <a:spcBef>
                <a:spcPts val="0"/>
              </a:spcBef>
              <a:spcAft>
                <a:spcPts val="0"/>
              </a:spcAft>
              <a:buSzPts val="1800"/>
              <a:buChar char="●"/>
            </a:pPr>
            <a:r>
              <a:rPr lang="en-US"/>
              <a:t>Global Pooling</a:t>
            </a:r>
            <a:endParaRPr/>
          </a:p>
          <a:p>
            <a:pPr indent="-317500" lvl="1" marL="914400" rtl="0" algn="l">
              <a:spcBef>
                <a:spcPts val="0"/>
              </a:spcBef>
              <a:spcAft>
                <a:spcPts val="0"/>
              </a:spcAft>
              <a:buSzPts val="1400"/>
              <a:buChar char="○"/>
            </a:pPr>
            <a:r>
              <a:rPr lang="en-US"/>
              <a:t>aggressively summarize the presence </a:t>
            </a:r>
            <a:br>
              <a:rPr lang="en-US"/>
            </a:br>
            <a:r>
              <a:rPr lang="en-US"/>
              <a:t>of a feature in an image.</a:t>
            </a:r>
            <a:endParaRPr/>
          </a:p>
        </p:txBody>
      </p:sp>
      <p:sp>
        <p:nvSpPr>
          <p:cNvPr id="573" name="Google Shape;57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74" name="Google Shape;574;p39"/>
          <p:cNvPicPr preferRelativeResize="0"/>
          <p:nvPr/>
        </p:nvPicPr>
        <p:blipFill>
          <a:blip r:embed="rId3">
            <a:alphaModFix/>
          </a:blip>
          <a:stretch>
            <a:fillRect/>
          </a:stretch>
        </p:blipFill>
        <p:spPr>
          <a:xfrm>
            <a:off x="4273271" y="1225225"/>
            <a:ext cx="4108000" cy="29271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Why pooling</a:t>
            </a:r>
            <a:endParaRPr/>
          </a:p>
        </p:txBody>
      </p:sp>
      <p:sp>
        <p:nvSpPr>
          <p:cNvPr id="581" name="Google Shape;581;p4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The pooling layer uses various filters to identify different parts of the image like edges, corners, body, feathers, eyes, and beak.</a:t>
            </a:r>
            <a:endParaRPr/>
          </a:p>
        </p:txBody>
      </p:sp>
      <p:sp>
        <p:nvSpPr>
          <p:cNvPr id="582" name="Google Shape;58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83" name="Google Shape;583;p40"/>
          <p:cNvPicPr preferRelativeResize="0"/>
          <p:nvPr/>
        </p:nvPicPr>
        <p:blipFill>
          <a:blip r:embed="rId3">
            <a:alphaModFix/>
          </a:blip>
          <a:stretch>
            <a:fillRect/>
          </a:stretch>
        </p:blipFill>
        <p:spPr>
          <a:xfrm>
            <a:off x="380175" y="2040075"/>
            <a:ext cx="8383651" cy="28690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1"/>
          <p:cNvSpPr txBox="1"/>
          <p:nvPr/>
        </p:nvSpPr>
        <p:spPr>
          <a:xfrm>
            <a:off x="3578650" y="1637075"/>
            <a:ext cx="1181400" cy="5226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0" name="Google Shape;590;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The whole CNN</a:t>
            </a:r>
            <a:endParaRPr/>
          </a:p>
        </p:txBody>
      </p:sp>
      <p:sp>
        <p:nvSpPr>
          <p:cNvPr id="591" name="Google Shape;59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92" name="Google Shape;592;p41"/>
          <p:cNvPicPr preferRelativeResize="0"/>
          <p:nvPr/>
        </p:nvPicPr>
        <p:blipFill rotWithShape="1">
          <a:blip r:embed="rId3">
            <a:alphaModFix/>
          </a:blip>
          <a:srcRect b="0" l="0" r="0" t="0"/>
          <a:stretch/>
        </p:blipFill>
        <p:spPr>
          <a:xfrm flipH="1" rot="10800000">
            <a:off x="3556108" y="2827126"/>
            <a:ext cx="2400467" cy="1701788"/>
          </a:xfrm>
          <a:prstGeom prst="rect">
            <a:avLst/>
          </a:prstGeom>
          <a:noFill/>
          <a:ln>
            <a:noFill/>
          </a:ln>
        </p:spPr>
      </p:pic>
      <p:sp>
        <p:nvSpPr>
          <p:cNvPr id="593" name="Google Shape;593;p41"/>
          <p:cNvSpPr txBox="1"/>
          <p:nvPr/>
        </p:nvSpPr>
        <p:spPr>
          <a:xfrm>
            <a:off x="3302988" y="4510174"/>
            <a:ext cx="2906700" cy="646500"/>
          </a:xfrm>
          <a:prstGeom prst="rect">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Arial"/>
                <a:ea typeface="Arial"/>
                <a:cs typeface="Arial"/>
                <a:sym typeface="Arial"/>
              </a:rPr>
              <a:t>Fully Connected Feedforward network</a:t>
            </a:r>
            <a:endParaRPr b="0" i="0" sz="1800" u="none" cap="none" strike="noStrike">
              <a:solidFill>
                <a:srgbClr val="000000"/>
              </a:solidFill>
              <a:latin typeface="Arial"/>
              <a:ea typeface="Arial"/>
              <a:cs typeface="Arial"/>
              <a:sym typeface="Arial"/>
            </a:endParaRPr>
          </a:p>
        </p:txBody>
      </p:sp>
      <p:pic>
        <p:nvPicPr>
          <p:cNvPr descr="http://s.hswstatic.com/gif/whiskers-sam.jpg" id="594" name="Google Shape;594;p41"/>
          <p:cNvPicPr preferRelativeResize="0"/>
          <p:nvPr/>
        </p:nvPicPr>
        <p:blipFill rotWithShape="1">
          <a:blip r:embed="rId4">
            <a:alphaModFix/>
          </a:blip>
          <a:srcRect b="0" l="0" r="0" t="0"/>
          <a:stretch/>
        </p:blipFill>
        <p:spPr>
          <a:xfrm>
            <a:off x="193012" y="1447115"/>
            <a:ext cx="1328738" cy="902494"/>
          </a:xfrm>
          <a:prstGeom prst="rect">
            <a:avLst/>
          </a:prstGeom>
          <a:noFill/>
          <a:ln>
            <a:noFill/>
          </a:ln>
        </p:spPr>
      </p:pic>
      <p:sp>
        <p:nvSpPr>
          <p:cNvPr id="595" name="Google Shape;595;p41"/>
          <p:cNvSpPr txBox="1"/>
          <p:nvPr/>
        </p:nvSpPr>
        <p:spPr>
          <a:xfrm>
            <a:off x="5778025" y="3122075"/>
            <a:ext cx="8094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cat </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dog </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a:t>
            </a:r>
            <a:endParaRPr sz="1800"/>
          </a:p>
        </p:txBody>
      </p:sp>
      <p:sp>
        <p:nvSpPr>
          <p:cNvPr id="596" name="Google Shape;596;p41"/>
          <p:cNvSpPr/>
          <p:nvPr/>
        </p:nvSpPr>
        <p:spPr>
          <a:xfrm>
            <a:off x="1800450" y="1689725"/>
            <a:ext cx="1457100" cy="417300"/>
          </a:xfrm>
          <a:prstGeom prst="rect">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en-US" sz="1800" u="none" cap="none" strike="noStrike">
                <a:solidFill>
                  <a:schemeClr val="dk1"/>
                </a:solidFill>
                <a:latin typeface="Arial"/>
                <a:ea typeface="Arial"/>
                <a:cs typeface="Arial"/>
                <a:sym typeface="Arial"/>
              </a:rPr>
              <a:t>Convolution</a:t>
            </a:r>
            <a:endParaRPr b="0" i="0" sz="1800" u="none" cap="none" strike="noStrike">
              <a:solidFill>
                <a:schemeClr val="dk1"/>
              </a:solidFill>
              <a:latin typeface="Arial"/>
              <a:ea typeface="Arial"/>
              <a:cs typeface="Arial"/>
              <a:sym typeface="Arial"/>
            </a:endParaRPr>
          </a:p>
        </p:txBody>
      </p:sp>
      <p:sp>
        <p:nvSpPr>
          <p:cNvPr id="597" name="Google Shape;597;p41"/>
          <p:cNvSpPr/>
          <p:nvPr/>
        </p:nvSpPr>
        <p:spPr>
          <a:xfrm>
            <a:off x="3621152" y="1689700"/>
            <a:ext cx="1086600" cy="417300"/>
          </a:xfrm>
          <a:prstGeom prst="rect">
            <a:avLst/>
          </a:prstGeom>
          <a:gradFill>
            <a:gsLst>
              <a:gs pos="0">
                <a:srgbClr val="8E8E9E"/>
              </a:gs>
              <a:gs pos="80000">
                <a:srgbClr val="BABAD1"/>
              </a:gs>
              <a:gs pos="100000">
                <a:srgbClr val="BABAD3"/>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Pooling</a:t>
            </a:r>
            <a:endParaRPr b="0" i="0" sz="2000" u="none" cap="none" strike="noStrike">
              <a:solidFill>
                <a:srgbClr val="000000"/>
              </a:solidFill>
              <a:latin typeface="Arial"/>
              <a:ea typeface="Arial"/>
              <a:cs typeface="Arial"/>
              <a:sym typeface="Arial"/>
            </a:endParaRPr>
          </a:p>
        </p:txBody>
      </p:sp>
      <p:sp>
        <p:nvSpPr>
          <p:cNvPr id="598" name="Google Shape;598;p41"/>
          <p:cNvSpPr txBox="1"/>
          <p:nvPr/>
        </p:nvSpPr>
        <p:spPr>
          <a:xfrm>
            <a:off x="1912100" y="3493363"/>
            <a:ext cx="1181400" cy="369300"/>
          </a:xfrm>
          <a:prstGeom prst="rect">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Arial"/>
                <a:ea typeface="Arial"/>
                <a:cs typeface="Arial"/>
                <a:sym typeface="Arial"/>
              </a:rPr>
              <a:t>Flattened</a:t>
            </a:r>
            <a:endParaRPr b="0" i="0" sz="1800" u="none" cap="none" strike="noStrike">
              <a:solidFill>
                <a:srgbClr val="000000"/>
              </a:solidFill>
              <a:latin typeface="Arial"/>
              <a:ea typeface="Arial"/>
              <a:cs typeface="Arial"/>
              <a:sym typeface="Arial"/>
            </a:endParaRPr>
          </a:p>
        </p:txBody>
      </p:sp>
      <p:sp>
        <p:nvSpPr>
          <p:cNvPr id="599" name="Google Shape;599;p41"/>
          <p:cNvSpPr txBox="1"/>
          <p:nvPr/>
        </p:nvSpPr>
        <p:spPr>
          <a:xfrm>
            <a:off x="4207712" y="572259"/>
            <a:ext cx="1690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Can repeat many times</a:t>
            </a:r>
            <a:endParaRPr sz="1800"/>
          </a:p>
        </p:txBody>
      </p:sp>
      <p:sp>
        <p:nvSpPr>
          <p:cNvPr id="600" name="Google Shape;600;p41"/>
          <p:cNvSpPr/>
          <p:nvPr/>
        </p:nvSpPr>
        <p:spPr>
          <a:xfrm flipH="1" rot="-5400000">
            <a:off x="4786637" y="-1767450"/>
            <a:ext cx="335100" cy="6307500"/>
          </a:xfrm>
          <a:prstGeom prst="leftBrace">
            <a:avLst>
              <a:gd fmla="val 1303" name="adj1"/>
              <a:gd fmla="val 50000" name="adj2"/>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1" name="Google Shape;601;p41"/>
          <p:cNvSpPr txBox="1"/>
          <p:nvPr/>
        </p:nvSpPr>
        <p:spPr>
          <a:xfrm>
            <a:off x="6859350" y="1592825"/>
            <a:ext cx="1181400" cy="5226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2" name="Google Shape;602;p41"/>
          <p:cNvSpPr/>
          <p:nvPr/>
        </p:nvSpPr>
        <p:spPr>
          <a:xfrm>
            <a:off x="5081150" y="1645475"/>
            <a:ext cx="1457100" cy="417300"/>
          </a:xfrm>
          <a:prstGeom prst="rect">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en-US" sz="1800" u="none" cap="none" strike="noStrike">
                <a:solidFill>
                  <a:schemeClr val="dk1"/>
                </a:solidFill>
                <a:latin typeface="Arial"/>
                <a:ea typeface="Arial"/>
                <a:cs typeface="Arial"/>
                <a:sym typeface="Arial"/>
              </a:rPr>
              <a:t>Convolution</a:t>
            </a:r>
            <a:endParaRPr b="0" i="0" sz="1800" u="none" cap="none" strike="noStrike">
              <a:solidFill>
                <a:schemeClr val="dk1"/>
              </a:solidFill>
              <a:latin typeface="Arial"/>
              <a:ea typeface="Arial"/>
              <a:cs typeface="Arial"/>
              <a:sym typeface="Arial"/>
            </a:endParaRPr>
          </a:p>
        </p:txBody>
      </p:sp>
      <p:sp>
        <p:nvSpPr>
          <p:cNvPr id="603" name="Google Shape;603;p41"/>
          <p:cNvSpPr/>
          <p:nvPr/>
        </p:nvSpPr>
        <p:spPr>
          <a:xfrm>
            <a:off x="6901852" y="1645450"/>
            <a:ext cx="1086600" cy="417300"/>
          </a:xfrm>
          <a:prstGeom prst="rect">
            <a:avLst/>
          </a:prstGeom>
          <a:gradFill>
            <a:gsLst>
              <a:gs pos="0">
                <a:srgbClr val="8E8E9E"/>
              </a:gs>
              <a:gs pos="80000">
                <a:srgbClr val="BABAD1"/>
              </a:gs>
              <a:gs pos="100000">
                <a:srgbClr val="BABAD3"/>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Pooling</a:t>
            </a:r>
            <a:endParaRPr b="0" i="0" sz="2000" u="none" cap="none" strike="noStrike">
              <a:solidFill>
                <a:srgbClr val="000000"/>
              </a:solidFill>
              <a:latin typeface="Arial"/>
              <a:ea typeface="Arial"/>
              <a:cs typeface="Arial"/>
              <a:sym typeface="Arial"/>
            </a:endParaRPr>
          </a:p>
        </p:txBody>
      </p:sp>
      <p:sp>
        <p:nvSpPr>
          <p:cNvPr id="604" name="Google Shape;604;p41"/>
          <p:cNvSpPr/>
          <p:nvPr/>
        </p:nvSpPr>
        <p:spPr>
          <a:xfrm>
            <a:off x="1521750" y="1701561"/>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3280100" y="1701586"/>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4782600" y="1701561"/>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6540950" y="1657336"/>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41"/>
          <p:cNvGrpSpPr/>
          <p:nvPr/>
        </p:nvGrpSpPr>
        <p:grpSpPr>
          <a:xfrm>
            <a:off x="888425" y="2154401"/>
            <a:ext cx="6483325" cy="1810899"/>
            <a:chOff x="888425" y="2154401"/>
            <a:chExt cx="6483325" cy="1810899"/>
          </a:xfrm>
        </p:grpSpPr>
        <p:sp>
          <p:nvSpPr>
            <p:cNvPr id="609" name="Google Shape;609;p41"/>
            <p:cNvSpPr/>
            <p:nvPr/>
          </p:nvSpPr>
          <p:spPr>
            <a:xfrm>
              <a:off x="888425" y="2420900"/>
              <a:ext cx="1019400" cy="1544400"/>
            </a:xfrm>
            <a:prstGeom prst="curvedRightArrow">
              <a:avLst>
                <a:gd fmla="val 25000" name="adj1"/>
                <a:gd fmla="val 50902" name="adj2"/>
                <a:gd fmla="val 25000"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1907825" y="2416138"/>
              <a:ext cx="5247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6933975" y="2224475"/>
              <a:ext cx="437700" cy="461700"/>
            </a:xfrm>
            <a:prstGeom prst="pie">
              <a:avLst>
                <a:gd fmla="val 16372599" name="adj1"/>
                <a:gd fmla="val 10906523"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rot="5400000">
              <a:off x="7098750" y="2159801"/>
              <a:ext cx="2784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41"/>
          <p:cNvSpPr/>
          <p:nvPr/>
        </p:nvSpPr>
        <p:spPr>
          <a:xfrm>
            <a:off x="3093500" y="3447175"/>
            <a:ext cx="453300" cy="461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2"/>
          <p:cNvSpPr txBox="1"/>
          <p:nvPr/>
        </p:nvSpPr>
        <p:spPr>
          <a:xfrm>
            <a:off x="3578650" y="1637075"/>
            <a:ext cx="1181400" cy="5226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0" name="Google Shape;620;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The whole CNN</a:t>
            </a:r>
            <a:endParaRPr/>
          </a:p>
        </p:txBody>
      </p:sp>
      <p:sp>
        <p:nvSpPr>
          <p:cNvPr id="621" name="Google Shape;62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http://s.hswstatic.com/gif/whiskers-sam.jpg" id="622" name="Google Shape;622;p42"/>
          <p:cNvPicPr preferRelativeResize="0"/>
          <p:nvPr/>
        </p:nvPicPr>
        <p:blipFill rotWithShape="1">
          <a:blip r:embed="rId3">
            <a:alphaModFix/>
          </a:blip>
          <a:srcRect b="0" l="0" r="0" t="0"/>
          <a:stretch/>
        </p:blipFill>
        <p:spPr>
          <a:xfrm>
            <a:off x="193012" y="1447115"/>
            <a:ext cx="1328738" cy="902494"/>
          </a:xfrm>
          <a:prstGeom prst="rect">
            <a:avLst/>
          </a:prstGeom>
          <a:noFill/>
          <a:ln>
            <a:noFill/>
          </a:ln>
        </p:spPr>
      </p:pic>
      <p:sp>
        <p:nvSpPr>
          <p:cNvPr id="623" name="Google Shape;623;p42"/>
          <p:cNvSpPr/>
          <p:nvPr/>
        </p:nvSpPr>
        <p:spPr>
          <a:xfrm>
            <a:off x="1800450" y="1689725"/>
            <a:ext cx="1457100" cy="417300"/>
          </a:xfrm>
          <a:prstGeom prst="rect">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en-US" sz="1800" u="none" cap="none" strike="noStrike">
                <a:solidFill>
                  <a:schemeClr val="dk1"/>
                </a:solidFill>
                <a:latin typeface="Arial"/>
                <a:ea typeface="Arial"/>
                <a:cs typeface="Arial"/>
                <a:sym typeface="Arial"/>
              </a:rPr>
              <a:t>Convolution</a:t>
            </a:r>
            <a:endParaRPr b="0" i="0" sz="1800" u="none" cap="none" strike="noStrike">
              <a:solidFill>
                <a:schemeClr val="dk1"/>
              </a:solidFill>
              <a:latin typeface="Arial"/>
              <a:ea typeface="Arial"/>
              <a:cs typeface="Arial"/>
              <a:sym typeface="Arial"/>
            </a:endParaRPr>
          </a:p>
        </p:txBody>
      </p:sp>
      <p:sp>
        <p:nvSpPr>
          <p:cNvPr id="624" name="Google Shape;624;p42"/>
          <p:cNvSpPr/>
          <p:nvPr/>
        </p:nvSpPr>
        <p:spPr>
          <a:xfrm>
            <a:off x="3621152" y="1689700"/>
            <a:ext cx="1086600" cy="417300"/>
          </a:xfrm>
          <a:prstGeom prst="rect">
            <a:avLst/>
          </a:prstGeom>
          <a:gradFill>
            <a:gsLst>
              <a:gs pos="0">
                <a:srgbClr val="8E8E9E"/>
              </a:gs>
              <a:gs pos="80000">
                <a:srgbClr val="BABAD1"/>
              </a:gs>
              <a:gs pos="100000">
                <a:srgbClr val="BABAD3"/>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Pooling</a:t>
            </a:r>
            <a:endParaRPr b="0" i="0" sz="2000" u="none" cap="none" strike="noStrike">
              <a:solidFill>
                <a:srgbClr val="000000"/>
              </a:solidFill>
              <a:latin typeface="Arial"/>
              <a:ea typeface="Arial"/>
              <a:cs typeface="Arial"/>
              <a:sym typeface="Arial"/>
            </a:endParaRPr>
          </a:p>
        </p:txBody>
      </p:sp>
      <p:sp>
        <p:nvSpPr>
          <p:cNvPr id="625" name="Google Shape;625;p42"/>
          <p:cNvSpPr txBox="1"/>
          <p:nvPr/>
        </p:nvSpPr>
        <p:spPr>
          <a:xfrm>
            <a:off x="6859350" y="1592825"/>
            <a:ext cx="1181400" cy="5226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6" name="Google Shape;626;p42"/>
          <p:cNvSpPr/>
          <p:nvPr/>
        </p:nvSpPr>
        <p:spPr>
          <a:xfrm>
            <a:off x="5081150" y="1645475"/>
            <a:ext cx="1457100" cy="417300"/>
          </a:xfrm>
          <a:prstGeom prst="rect">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en-US" sz="1800" u="none" cap="none" strike="noStrike">
                <a:solidFill>
                  <a:schemeClr val="dk1"/>
                </a:solidFill>
                <a:latin typeface="Arial"/>
                <a:ea typeface="Arial"/>
                <a:cs typeface="Arial"/>
                <a:sym typeface="Arial"/>
              </a:rPr>
              <a:t>Convolution</a:t>
            </a:r>
            <a:endParaRPr b="0" i="0" sz="1800" u="none" cap="none" strike="noStrike">
              <a:solidFill>
                <a:schemeClr val="dk1"/>
              </a:solidFill>
              <a:latin typeface="Arial"/>
              <a:ea typeface="Arial"/>
              <a:cs typeface="Arial"/>
              <a:sym typeface="Arial"/>
            </a:endParaRPr>
          </a:p>
        </p:txBody>
      </p:sp>
      <p:sp>
        <p:nvSpPr>
          <p:cNvPr id="627" name="Google Shape;627;p42"/>
          <p:cNvSpPr/>
          <p:nvPr/>
        </p:nvSpPr>
        <p:spPr>
          <a:xfrm>
            <a:off x="6901852" y="1645450"/>
            <a:ext cx="1086600" cy="417300"/>
          </a:xfrm>
          <a:prstGeom prst="rect">
            <a:avLst/>
          </a:prstGeom>
          <a:gradFill>
            <a:gsLst>
              <a:gs pos="0">
                <a:srgbClr val="8E8E9E"/>
              </a:gs>
              <a:gs pos="80000">
                <a:srgbClr val="BABAD1"/>
              </a:gs>
              <a:gs pos="100000">
                <a:srgbClr val="BABAD3"/>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Pooling</a:t>
            </a:r>
            <a:endParaRPr b="0" i="0" sz="2000" u="none" cap="none" strike="noStrike">
              <a:solidFill>
                <a:srgbClr val="000000"/>
              </a:solidFill>
              <a:latin typeface="Arial"/>
              <a:ea typeface="Arial"/>
              <a:cs typeface="Arial"/>
              <a:sym typeface="Arial"/>
            </a:endParaRPr>
          </a:p>
        </p:txBody>
      </p:sp>
      <p:sp>
        <p:nvSpPr>
          <p:cNvPr id="628" name="Google Shape;628;p42"/>
          <p:cNvSpPr/>
          <p:nvPr/>
        </p:nvSpPr>
        <p:spPr>
          <a:xfrm>
            <a:off x="1521750" y="1701561"/>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2"/>
          <p:cNvSpPr/>
          <p:nvPr/>
        </p:nvSpPr>
        <p:spPr>
          <a:xfrm>
            <a:off x="3280100" y="1701586"/>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2"/>
          <p:cNvSpPr/>
          <p:nvPr/>
        </p:nvSpPr>
        <p:spPr>
          <a:xfrm>
            <a:off x="4782600" y="1701561"/>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p:nvPr/>
        </p:nvSpPr>
        <p:spPr>
          <a:xfrm>
            <a:off x="6540950" y="1657336"/>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42"/>
          <p:cNvGrpSpPr/>
          <p:nvPr/>
        </p:nvGrpSpPr>
        <p:grpSpPr>
          <a:xfrm>
            <a:off x="3946718" y="2738524"/>
            <a:ext cx="1947771" cy="1328605"/>
            <a:chOff x="1561968" y="1612084"/>
            <a:chExt cx="1947771" cy="1771473"/>
          </a:xfrm>
        </p:grpSpPr>
        <p:sp>
          <p:nvSpPr>
            <p:cNvPr id="633" name="Google Shape;633;p42"/>
            <p:cNvSpPr/>
            <p:nvPr/>
          </p:nvSpPr>
          <p:spPr>
            <a:xfrm>
              <a:off x="1593719" y="1612084"/>
              <a:ext cx="719100" cy="72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634" name="Google Shape;634;p42"/>
            <p:cNvSpPr/>
            <p:nvPr/>
          </p:nvSpPr>
          <p:spPr>
            <a:xfrm>
              <a:off x="2565295" y="1612084"/>
              <a:ext cx="719100" cy="72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0</a:t>
              </a:r>
              <a:endParaRPr/>
            </a:p>
          </p:txBody>
        </p:sp>
        <p:sp>
          <p:nvSpPr>
            <p:cNvPr id="635" name="Google Shape;635;p42"/>
            <p:cNvSpPr/>
            <p:nvPr/>
          </p:nvSpPr>
          <p:spPr>
            <a:xfrm>
              <a:off x="2533544" y="2504215"/>
              <a:ext cx="720600" cy="72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636" name="Google Shape;636;p42"/>
            <p:cNvSpPr/>
            <p:nvPr/>
          </p:nvSpPr>
          <p:spPr>
            <a:xfrm>
              <a:off x="1561968" y="2504215"/>
              <a:ext cx="720600" cy="72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637" name="Google Shape;637;p42"/>
            <p:cNvSpPr/>
            <p:nvPr/>
          </p:nvSpPr>
          <p:spPr>
            <a:xfrm>
              <a:off x="1782637" y="1829560"/>
              <a:ext cx="720600" cy="719100"/>
            </a:xfrm>
            <a:prstGeom prst="ellipse">
              <a:avLst/>
            </a:prstGeom>
            <a:gradFill>
              <a:gsLst>
                <a:gs pos="0">
                  <a:srgbClr val="F6F6FF"/>
                </a:gs>
                <a:gs pos="65000">
                  <a:srgbClr val="EBEBFF"/>
                </a:gs>
                <a:gs pos="100000">
                  <a:srgbClr val="E3E3FF"/>
                </a:gs>
              </a:gsLst>
              <a:lin ang="5400012" scaled="0"/>
            </a:gradFill>
            <a:ln cap="flat" cmpd="sng" w="9525">
              <a:solidFill>
                <a:srgbClr val="DCDCFA"/>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638" name="Google Shape;638;p42"/>
            <p:cNvSpPr/>
            <p:nvPr/>
          </p:nvSpPr>
          <p:spPr>
            <a:xfrm>
              <a:off x="2789139" y="1805749"/>
              <a:ext cx="720600" cy="720600"/>
            </a:xfrm>
            <a:prstGeom prst="ellipse">
              <a:avLst/>
            </a:prstGeom>
            <a:gradFill>
              <a:gsLst>
                <a:gs pos="0">
                  <a:srgbClr val="F6F6FF"/>
                </a:gs>
                <a:gs pos="65000">
                  <a:srgbClr val="EBEBFF"/>
                </a:gs>
                <a:gs pos="100000">
                  <a:srgbClr val="E3E3FF"/>
                </a:gs>
              </a:gsLst>
              <a:lin ang="5400012" scaled="0"/>
            </a:gradFill>
            <a:ln cap="flat" cmpd="sng" w="9525">
              <a:solidFill>
                <a:srgbClr val="DCDCFA"/>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639" name="Google Shape;639;p42"/>
            <p:cNvSpPr/>
            <p:nvPr/>
          </p:nvSpPr>
          <p:spPr>
            <a:xfrm>
              <a:off x="2758975" y="2661369"/>
              <a:ext cx="719100" cy="719100"/>
            </a:xfrm>
            <a:prstGeom prst="ellipse">
              <a:avLst/>
            </a:prstGeom>
            <a:gradFill>
              <a:gsLst>
                <a:gs pos="0">
                  <a:srgbClr val="F6F6FF"/>
                </a:gs>
                <a:gs pos="65000">
                  <a:srgbClr val="EBEBFF"/>
                </a:gs>
                <a:gs pos="100000">
                  <a:srgbClr val="E3E3FF"/>
                </a:gs>
              </a:gsLst>
              <a:lin ang="5400012" scaled="0"/>
            </a:gradFill>
            <a:ln cap="flat" cmpd="sng" w="9525">
              <a:solidFill>
                <a:srgbClr val="DCDCFA"/>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640" name="Google Shape;640;p42"/>
            <p:cNvSpPr/>
            <p:nvPr/>
          </p:nvSpPr>
          <p:spPr>
            <a:xfrm>
              <a:off x="1766761" y="2662957"/>
              <a:ext cx="719100" cy="720600"/>
            </a:xfrm>
            <a:prstGeom prst="ellipse">
              <a:avLst/>
            </a:prstGeom>
            <a:gradFill>
              <a:gsLst>
                <a:gs pos="0">
                  <a:srgbClr val="F6F6FF"/>
                </a:gs>
                <a:gs pos="65000">
                  <a:srgbClr val="EBEBFF"/>
                </a:gs>
                <a:gs pos="100000">
                  <a:srgbClr val="E3E3FF"/>
                </a:gs>
              </a:gsLst>
              <a:lin ang="5400012" scaled="0"/>
            </a:gradFill>
            <a:ln cap="flat" cmpd="sng" w="9525">
              <a:solidFill>
                <a:srgbClr val="DCDCFA"/>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0</a:t>
              </a:r>
              <a:endParaRPr/>
            </a:p>
          </p:txBody>
        </p:sp>
      </p:grpSp>
      <p:sp>
        <p:nvSpPr>
          <p:cNvPr id="641" name="Google Shape;641;p42"/>
          <p:cNvSpPr txBox="1"/>
          <p:nvPr/>
        </p:nvSpPr>
        <p:spPr>
          <a:xfrm>
            <a:off x="725077" y="2788700"/>
            <a:ext cx="1528800" cy="369300"/>
          </a:xfrm>
          <a:prstGeom prst="rect">
            <a:avLst/>
          </a:prstGeom>
          <a:gradFill>
            <a:gsLst>
              <a:gs pos="0">
                <a:schemeClr val="accent4"/>
              </a:gs>
              <a:gs pos="80000">
                <a:schemeClr val="accent4"/>
              </a:gs>
              <a:gs pos="100000">
                <a:schemeClr val="accent4"/>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Arial"/>
              <a:buNone/>
            </a:pPr>
            <a:r>
              <a:rPr b="0" i="0" lang="en-US" sz="1800" u="none" cap="none" strike="noStrike">
                <a:solidFill>
                  <a:schemeClr val="lt1"/>
                </a:solidFill>
                <a:latin typeface="Arial"/>
                <a:ea typeface="Arial"/>
                <a:cs typeface="Arial"/>
                <a:sym typeface="Arial"/>
              </a:rPr>
              <a:t>A new image</a:t>
            </a:r>
            <a:endParaRPr b="0" i="0" sz="1800" u="none" cap="none" strike="noStrike">
              <a:solidFill>
                <a:schemeClr val="lt1"/>
              </a:solidFill>
              <a:latin typeface="Arial"/>
              <a:ea typeface="Arial"/>
              <a:cs typeface="Arial"/>
              <a:sym typeface="Arial"/>
            </a:endParaRPr>
          </a:p>
        </p:txBody>
      </p:sp>
      <p:sp>
        <p:nvSpPr>
          <p:cNvPr id="642" name="Google Shape;642;p42"/>
          <p:cNvSpPr txBox="1"/>
          <p:nvPr/>
        </p:nvSpPr>
        <p:spPr>
          <a:xfrm>
            <a:off x="442025" y="3670025"/>
            <a:ext cx="3298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b="0" i="0" lang="en-US" sz="1800" u="none">
                <a:solidFill>
                  <a:schemeClr val="dk1"/>
                </a:solidFill>
                <a:latin typeface="Arial"/>
                <a:ea typeface="Arial"/>
                <a:cs typeface="Arial"/>
                <a:sym typeface="Arial"/>
              </a:rPr>
              <a:t>The number of channels is the number of filters</a:t>
            </a:r>
            <a:endParaRPr sz="1800"/>
          </a:p>
        </p:txBody>
      </p:sp>
      <p:sp>
        <p:nvSpPr>
          <p:cNvPr id="643" name="Google Shape;643;p42"/>
          <p:cNvSpPr txBox="1"/>
          <p:nvPr/>
        </p:nvSpPr>
        <p:spPr>
          <a:xfrm>
            <a:off x="442025" y="3300725"/>
            <a:ext cx="3364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b="0" i="0" lang="en-US" sz="1800" u="none">
                <a:solidFill>
                  <a:schemeClr val="dk1"/>
                </a:solidFill>
                <a:latin typeface="Arial"/>
                <a:ea typeface="Arial"/>
                <a:cs typeface="Arial"/>
                <a:sym typeface="Arial"/>
              </a:rPr>
              <a:t>Smaller than the original image</a:t>
            </a:r>
            <a:endParaRPr sz="1800"/>
          </a:p>
        </p:txBody>
      </p:sp>
      <p:cxnSp>
        <p:nvCxnSpPr>
          <p:cNvPr id="644" name="Google Shape;644;p42"/>
          <p:cNvCxnSpPr>
            <a:stCxn id="630" idx="2"/>
          </p:cNvCxnSpPr>
          <p:nvPr/>
        </p:nvCxnSpPr>
        <p:spPr>
          <a:xfrm>
            <a:off x="4920600" y="2095161"/>
            <a:ext cx="0" cy="691800"/>
          </a:xfrm>
          <a:prstGeom prst="straightConnector1">
            <a:avLst/>
          </a:prstGeom>
          <a:noFill/>
          <a:ln cap="flat" cmpd="sng" w="38100">
            <a:solidFill>
              <a:srgbClr val="FF0000"/>
            </a:solidFill>
            <a:prstDash val="solid"/>
            <a:round/>
            <a:headEnd len="med" w="med" type="none"/>
            <a:tailEnd len="med" w="med" type="stealth"/>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Flattening</a:t>
            </a:r>
            <a:endParaRPr/>
          </a:p>
        </p:txBody>
      </p:sp>
      <p:sp>
        <p:nvSpPr>
          <p:cNvPr id="651" name="Google Shape;651;p4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Flattening is used to convert all the resultant 2-Dimensional arrays from pooled feature maps into a single long continuous linear vector.</a:t>
            </a:r>
            <a:endParaRPr/>
          </a:p>
        </p:txBody>
      </p:sp>
      <p:sp>
        <p:nvSpPr>
          <p:cNvPr id="652" name="Google Shape;65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53" name="Google Shape;653;p43"/>
          <p:cNvSpPr/>
          <p:nvPr/>
        </p:nvSpPr>
        <p:spPr>
          <a:xfrm>
            <a:off x="291975" y="3083631"/>
            <a:ext cx="564600" cy="423600"/>
          </a:xfrm>
          <a:prstGeom prst="ellipse">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b="0" i="0" lang="en-US" sz="1800" u="none" cap="none" strike="noStrike">
                <a:solidFill>
                  <a:schemeClr val="lt1"/>
                </a:solidFill>
                <a:latin typeface="Arial"/>
                <a:ea typeface="Arial"/>
                <a:cs typeface="Arial"/>
                <a:sym typeface="Arial"/>
              </a:rPr>
              <a:t>3</a:t>
            </a:r>
            <a:endParaRPr b="0" i="0" sz="1800" u="none" cap="none" strike="noStrike">
              <a:solidFill>
                <a:schemeClr val="lt1"/>
              </a:solidFill>
              <a:latin typeface="Arial"/>
              <a:ea typeface="Arial"/>
              <a:cs typeface="Arial"/>
              <a:sym typeface="Arial"/>
            </a:endParaRPr>
          </a:p>
        </p:txBody>
      </p:sp>
      <p:sp>
        <p:nvSpPr>
          <p:cNvPr id="654" name="Google Shape;654;p43"/>
          <p:cNvSpPr/>
          <p:nvPr/>
        </p:nvSpPr>
        <p:spPr>
          <a:xfrm>
            <a:off x="1054006" y="3083631"/>
            <a:ext cx="564600" cy="423600"/>
          </a:xfrm>
          <a:prstGeom prst="ellipse">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b="0" i="0" lang="en-US" sz="1800" u="none" cap="none" strike="noStrike">
                <a:solidFill>
                  <a:schemeClr val="lt1"/>
                </a:solidFill>
                <a:latin typeface="Arial"/>
                <a:ea typeface="Arial"/>
                <a:cs typeface="Arial"/>
                <a:sym typeface="Arial"/>
              </a:rPr>
              <a:t>0</a:t>
            </a:r>
            <a:endParaRPr b="0" i="0" sz="1800" u="none" cap="none" strike="noStrike">
              <a:solidFill>
                <a:schemeClr val="lt1"/>
              </a:solidFill>
              <a:latin typeface="Arial"/>
              <a:ea typeface="Arial"/>
              <a:cs typeface="Arial"/>
              <a:sym typeface="Arial"/>
            </a:endParaRPr>
          </a:p>
        </p:txBody>
      </p:sp>
      <p:sp>
        <p:nvSpPr>
          <p:cNvPr id="655" name="Google Shape;655;p43"/>
          <p:cNvSpPr/>
          <p:nvPr/>
        </p:nvSpPr>
        <p:spPr>
          <a:xfrm>
            <a:off x="1054006" y="3735644"/>
            <a:ext cx="564600" cy="423600"/>
          </a:xfrm>
          <a:prstGeom prst="ellipse">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lang="en-US" sz="1800">
                <a:solidFill>
                  <a:schemeClr val="lt1"/>
                </a:solidFill>
              </a:rPr>
              <a:t>3</a:t>
            </a:r>
            <a:endParaRPr b="0" i="0" sz="1800" u="none" cap="none" strike="noStrike">
              <a:solidFill>
                <a:schemeClr val="lt1"/>
              </a:solidFill>
              <a:latin typeface="Arial"/>
              <a:ea typeface="Arial"/>
              <a:cs typeface="Arial"/>
              <a:sym typeface="Arial"/>
            </a:endParaRPr>
          </a:p>
        </p:txBody>
      </p:sp>
      <p:sp>
        <p:nvSpPr>
          <p:cNvPr id="656" name="Google Shape;656;p43"/>
          <p:cNvSpPr/>
          <p:nvPr/>
        </p:nvSpPr>
        <p:spPr>
          <a:xfrm>
            <a:off x="291975" y="3735644"/>
            <a:ext cx="564600" cy="423600"/>
          </a:xfrm>
          <a:prstGeom prst="ellipse">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lang="en-US" sz="1800">
                <a:solidFill>
                  <a:schemeClr val="lt1"/>
                </a:solidFill>
              </a:rPr>
              <a:t>1</a:t>
            </a:r>
            <a:endParaRPr b="0" i="0" sz="1800" u="none" cap="none" strike="noStrike">
              <a:solidFill>
                <a:schemeClr val="lt1"/>
              </a:solidFill>
              <a:latin typeface="Arial"/>
              <a:ea typeface="Arial"/>
              <a:cs typeface="Arial"/>
              <a:sym typeface="Arial"/>
            </a:endParaRPr>
          </a:p>
        </p:txBody>
      </p:sp>
      <p:sp>
        <p:nvSpPr>
          <p:cNvPr id="657" name="Google Shape;657;p43"/>
          <p:cNvSpPr/>
          <p:nvPr/>
        </p:nvSpPr>
        <p:spPr>
          <a:xfrm>
            <a:off x="584084" y="3224986"/>
            <a:ext cx="564600" cy="423600"/>
          </a:xfrm>
          <a:prstGeom prst="ellipse">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658" name="Google Shape;658;p43"/>
          <p:cNvSpPr/>
          <p:nvPr/>
        </p:nvSpPr>
        <p:spPr>
          <a:xfrm>
            <a:off x="1403741" y="3224986"/>
            <a:ext cx="564600" cy="423600"/>
          </a:xfrm>
          <a:prstGeom prst="ellipse">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659" name="Google Shape;659;p43"/>
          <p:cNvSpPr/>
          <p:nvPr/>
        </p:nvSpPr>
        <p:spPr>
          <a:xfrm>
            <a:off x="1403741" y="3865696"/>
            <a:ext cx="564600" cy="423600"/>
          </a:xfrm>
          <a:prstGeom prst="ellipse">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660" name="Google Shape;660;p43"/>
          <p:cNvSpPr/>
          <p:nvPr/>
        </p:nvSpPr>
        <p:spPr>
          <a:xfrm>
            <a:off x="604711" y="3829498"/>
            <a:ext cx="564600" cy="423600"/>
          </a:xfrm>
          <a:prstGeom prst="ellipse">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Arial"/>
                <a:ea typeface="Arial"/>
                <a:cs typeface="Arial"/>
                <a:sym typeface="Arial"/>
              </a:rPr>
              <a:t>0</a:t>
            </a:r>
            <a:endParaRPr b="0" i="0" sz="1800" u="none" cap="none" strike="noStrike">
              <a:solidFill>
                <a:srgbClr val="000000"/>
              </a:solidFill>
              <a:latin typeface="Arial"/>
              <a:ea typeface="Arial"/>
              <a:cs typeface="Arial"/>
              <a:sym typeface="Arial"/>
            </a:endParaRPr>
          </a:p>
        </p:txBody>
      </p:sp>
      <p:sp>
        <p:nvSpPr>
          <p:cNvPr id="661" name="Google Shape;661;p43"/>
          <p:cNvSpPr txBox="1"/>
          <p:nvPr/>
        </p:nvSpPr>
        <p:spPr>
          <a:xfrm>
            <a:off x="2362200" y="3905250"/>
            <a:ext cx="1524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Flattened</a:t>
            </a:r>
            <a:endParaRPr/>
          </a:p>
        </p:txBody>
      </p:sp>
      <p:sp>
        <p:nvSpPr>
          <p:cNvPr id="662" name="Google Shape;662;p43"/>
          <p:cNvSpPr/>
          <p:nvPr/>
        </p:nvSpPr>
        <p:spPr>
          <a:xfrm>
            <a:off x="4212000" y="2019800"/>
            <a:ext cx="477600" cy="357900"/>
          </a:xfrm>
          <a:prstGeom prst="ellipse">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300" u="none" cap="none" strike="noStrike">
                <a:solidFill>
                  <a:schemeClr val="lt1"/>
                </a:solidFill>
                <a:latin typeface="Arial"/>
                <a:ea typeface="Arial"/>
                <a:cs typeface="Arial"/>
                <a:sym typeface="Arial"/>
              </a:rPr>
              <a:t>3</a:t>
            </a:r>
            <a:endParaRPr b="0" i="0" sz="1300" u="none" cap="none" strike="noStrike">
              <a:solidFill>
                <a:schemeClr val="lt1"/>
              </a:solidFill>
              <a:latin typeface="Arial"/>
              <a:ea typeface="Arial"/>
              <a:cs typeface="Arial"/>
              <a:sym typeface="Arial"/>
            </a:endParaRPr>
          </a:p>
        </p:txBody>
      </p:sp>
      <p:sp>
        <p:nvSpPr>
          <p:cNvPr id="663" name="Google Shape;663;p43"/>
          <p:cNvSpPr/>
          <p:nvPr/>
        </p:nvSpPr>
        <p:spPr>
          <a:xfrm>
            <a:off x="4212000" y="2395941"/>
            <a:ext cx="477600" cy="357900"/>
          </a:xfrm>
          <a:prstGeom prst="ellipse">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300" u="none" cap="none" strike="noStrike">
                <a:solidFill>
                  <a:schemeClr val="lt1"/>
                </a:solidFill>
                <a:latin typeface="Arial"/>
                <a:ea typeface="Arial"/>
                <a:cs typeface="Arial"/>
                <a:sym typeface="Arial"/>
              </a:rPr>
              <a:t>0</a:t>
            </a:r>
            <a:endParaRPr b="0" i="0" sz="1300" u="none" cap="none" strike="noStrike">
              <a:solidFill>
                <a:schemeClr val="lt1"/>
              </a:solidFill>
              <a:latin typeface="Arial"/>
              <a:ea typeface="Arial"/>
              <a:cs typeface="Arial"/>
              <a:sym typeface="Arial"/>
            </a:endParaRPr>
          </a:p>
        </p:txBody>
      </p:sp>
      <p:sp>
        <p:nvSpPr>
          <p:cNvPr id="664" name="Google Shape;664;p43"/>
          <p:cNvSpPr/>
          <p:nvPr/>
        </p:nvSpPr>
        <p:spPr>
          <a:xfrm>
            <a:off x="4212000" y="2746914"/>
            <a:ext cx="477600" cy="357900"/>
          </a:xfrm>
          <a:prstGeom prst="ellipse">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300" u="none" cap="none" strike="noStrike">
                <a:solidFill>
                  <a:schemeClr val="lt1"/>
                </a:solidFill>
                <a:latin typeface="Arial"/>
                <a:ea typeface="Arial"/>
                <a:cs typeface="Arial"/>
                <a:sym typeface="Arial"/>
              </a:rPr>
              <a:t>1</a:t>
            </a:r>
            <a:endParaRPr b="0" i="0" sz="1300" u="none" cap="none" strike="noStrike">
              <a:solidFill>
                <a:schemeClr val="lt1"/>
              </a:solidFill>
              <a:latin typeface="Arial"/>
              <a:ea typeface="Arial"/>
              <a:cs typeface="Arial"/>
              <a:sym typeface="Arial"/>
            </a:endParaRPr>
          </a:p>
        </p:txBody>
      </p:sp>
      <p:sp>
        <p:nvSpPr>
          <p:cNvPr id="665" name="Google Shape;665;p43"/>
          <p:cNvSpPr/>
          <p:nvPr/>
        </p:nvSpPr>
        <p:spPr>
          <a:xfrm>
            <a:off x="4212000" y="3105863"/>
            <a:ext cx="477600" cy="357900"/>
          </a:xfrm>
          <a:prstGeom prst="ellipse">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300" u="none" cap="none" strike="noStrike">
                <a:solidFill>
                  <a:schemeClr val="lt1"/>
                </a:solidFill>
                <a:latin typeface="Arial"/>
                <a:ea typeface="Arial"/>
                <a:cs typeface="Arial"/>
                <a:sym typeface="Arial"/>
              </a:rPr>
              <a:t>3</a:t>
            </a:r>
            <a:endParaRPr b="0" i="0" sz="1300" u="none" cap="none" strike="noStrike">
              <a:solidFill>
                <a:schemeClr val="lt1"/>
              </a:solidFill>
              <a:latin typeface="Arial"/>
              <a:ea typeface="Arial"/>
              <a:cs typeface="Arial"/>
              <a:sym typeface="Arial"/>
            </a:endParaRPr>
          </a:p>
        </p:txBody>
      </p:sp>
      <p:sp>
        <p:nvSpPr>
          <p:cNvPr id="666" name="Google Shape;666;p43"/>
          <p:cNvSpPr/>
          <p:nvPr/>
        </p:nvSpPr>
        <p:spPr>
          <a:xfrm>
            <a:off x="4212000" y="3488369"/>
            <a:ext cx="477600" cy="357900"/>
          </a:xfrm>
          <a:prstGeom prst="ellipse">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300" u="none" cap="none" strike="noStrike">
                <a:solidFill>
                  <a:srgbClr val="000000"/>
                </a:solidFill>
                <a:latin typeface="Arial"/>
                <a:ea typeface="Arial"/>
                <a:cs typeface="Arial"/>
                <a:sym typeface="Arial"/>
              </a:rPr>
              <a:t>-1</a:t>
            </a:r>
            <a:endParaRPr b="0" i="0" sz="1300" u="none" cap="none" strike="noStrike">
              <a:solidFill>
                <a:srgbClr val="000000"/>
              </a:solidFill>
              <a:latin typeface="Arial"/>
              <a:ea typeface="Arial"/>
              <a:cs typeface="Arial"/>
              <a:sym typeface="Arial"/>
            </a:endParaRPr>
          </a:p>
        </p:txBody>
      </p:sp>
      <p:sp>
        <p:nvSpPr>
          <p:cNvPr id="667" name="Google Shape;667;p43"/>
          <p:cNvSpPr/>
          <p:nvPr/>
        </p:nvSpPr>
        <p:spPr>
          <a:xfrm>
            <a:off x="4212000" y="3847628"/>
            <a:ext cx="477600" cy="357900"/>
          </a:xfrm>
          <a:prstGeom prst="ellipse">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300" u="none" cap="none" strike="noStrike">
                <a:solidFill>
                  <a:srgbClr val="000000"/>
                </a:solidFill>
                <a:latin typeface="Arial"/>
                <a:ea typeface="Arial"/>
                <a:cs typeface="Arial"/>
                <a:sym typeface="Arial"/>
              </a:rPr>
              <a:t>1</a:t>
            </a:r>
            <a:endParaRPr b="0" i="0" sz="1300" u="none" cap="none" strike="noStrike">
              <a:solidFill>
                <a:srgbClr val="000000"/>
              </a:solidFill>
              <a:latin typeface="Arial"/>
              <a:ea typeface="Arial"/>
              <a:cs typeface="Arial"/>
              <a:sym typeface="Arial"/>
            </a:endParaRPr>
          </a:p>
        </p:txBody>
      </p:sp>
      <p:sp>
        <p:nvSpPr>
          <p:cNvPr id="668" name="Google Shape;668;p43"/>
          <p:cNvSpPr/>
          <p:nvPr/>
        </p:nvSpPr>
        <p:spPr>
          <a:xfrm>
            <a:off x="4212000" y="4246473"/>
            <a:ext cx="477600" cy="357900"/>
          </a:xfrm>
          <a:prstGeom prst="ellipse">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300" u="none" cap="none" strike="noStrike">
                <a:solidFill>
                  <a:srgbClr val="000000"/>
                </a:solidFill>
                <a:latin typeface="Arial"/>
                <a:ea typeface="Arial"/>
                <a:cs typeface="Arial"/>
                <a:sym typeface="Arial"/>
              </a:rPr>
              <a:t>0</a:t>
            </a:r>
            <a:endParaRPr b="0" i="0" sz="1300" u="none" cap="none" strike="noStrike">
              <a:solidFill>
                <a:srgbClr val="000000"/>
              </a:solidFill>
              <a:latin typeface="Arial"/>
              <a:ea typeface="Arial"/>
              <a:cs typeface="Arial"/>
              <a:sym typeface="Arial"/>
            </a:endParaRPr>
          </a:p>
        </p:txBody>
      </p:sp>
      <p:sp>
        <p:nvSpPr>
          <p:cNvPr id="669" name="Google Shape;669;p43"/>
          <p:cNvSpPr/>
          <p:nvPr/>
        </p:nvSpPr>
        <p:spPr>
          <a:xfrm>
            <a:off x="4212000" y="4656696"/>
            <a:ext cx="477600" cy="357900"/>
          </a:xfrm>
          <a:prstGeom prst="ellipse">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300" u="none" cap="none" strike="noStrike">
                <a:solidFill>
                  <a:srgbClr val="000000"/>
                </a:solidFill>
                <a:latin typeface="Arial"/>
                <a:ea typeface="Arial"/>
                <a:cs typeface="Arial"/>
                <a:sym typeface="Arial"/>
              </a:rPr>
              <a:t>3</a:t>
            </a:r>
            <a:endParaRPr b="0" i="0" sz="1300" u="none" cap="none" strike="noStrike">
              <a:solidFill>
                <a:srgbClr val="000000"/>
              </a:solidFill>
              <a:latin typeface="Arial"/>
              <a:ea typeface="Arial"/>
              <a:cs typeface="Arial"/>
              <a:sym typeface="Arial"/>
            </a:endParaRPr>
          </a:p>
        </p:txBody>
      </p:sp>
      <p:sp>
        <p:nvSpPr>
          <p:cNvPr id="670" name="Google Shape;670;p43"/>
          <p:cNvSpPr/>
          <p:nvPr/>
        </p:nvSpPr>
        <p:spPr>
          <a:xfrm>
            <a:off x="4987925" y="3383756"/>
            <a:ext cx="557100" cy="546600"/>
          </a:xfrm>
          <a:prstGeom prst="rightArrow">
            <a:avLst>
              <a:gd fmla="val 10800" name="adj1"/>
              <a:gd fmla="val 50000" name="adj2"/>
            </a:avLst>
          </a:prstGeom>
          <a:solidFill>
            <a:schemeClr val="dk1"/>
          </a:solidFill>
          <a:ln cap="flat" cmpd="sng" w="254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1" name="Google Shape;671;p43"/>
          <p:cNvSpPr/>
          <p:nvPr/>
        </p:nvSpPr>
        <p:spPr>
          <a:xfrm>
            <a:off x="7473950" y="3555206"/>
            <a:ext cx="557100" cy="546600"/>
          </a:xfrm>
          <a:prstGeom prst="rightArrow">
            <a:avLst>
              <a:gd fmla="val 10800" name="adj1"/>
              <a:gd fmla="val 50000" name="adj2"/>
            </a:avLst>
          </a:prstGeom>
          <a:solidFill>
            <a:schemeClr val="dk1"/>
          </a:solidFill>
          <a:ln cap="flat" cmpd="sng" w="254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672" name="Google Shape;672;p43"/>
          <p:cNvGrpSpPr/>
          <p:nvPr/>
        </p:nvGrpSpPr>
        <p:grpSpPr>
          <a:xfrm>
            <a:off x="5602191" y="3033951"/>
            <a:ext cx="3200517" cy="2057090"/>
            <a:chOff x="-2630921" y="4440114"/>
            <a:chExt cx="3201477" cy="2742421"/>
          </a:xfrm>
        </p:grpSpPr>
        <p:pic>
          <p:nvPicPr>
            <p:cNvPr id="673" name="Google Shape;673;p43"/>
            <p:cNvPicPr preferRelativeResize="0"/>
            <p:nvPr/>
          </p:nvPicPr>
          <p:blipFill rotWithShape="1">
            <a:blip r:embed="rId3">
              <a:alphaModFix/>
            </a:blip>
            <a:srcRect b="0" l="0" r="0" t="0"/>
            <a:stretch/>
          </p:blipFill>
          <p:spPr>
            <a:xfrm flipH="1" rot="10800000">
              <a:off x="-2630921" y="4440114"/>
              <a:ext cx="3201477" cy="1701788"/>
            </a:xfrm>
            <a:prstGeom prst="rect">
              <a:avLst/>
            </a:prstGeom>
            <a:noFill/>
            <a:ln>
              <a:noFill/>
            </a:ln>
          </p:spPr>
        </p:pic>
        <p:sp>
          <p:nvSpPr>
            <p:cNvPr id="674" name="Google Shape;674;p43"/>
            <p:cNvSpPr txBox="1"/>
            <p:nvPr/>
          </p:nvSpPr>
          <p:spPr>
            <a:xfrm>
              <a:off x="-2630921" y="6238735"/>
              <a:ext cx="2906700" cy="943800"/>
            </a:xfrm>
            <a:prstGeom prst="rect">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Fully Connected Feedforward network</a:t>
              </a:r>
              <a:endParaRPr b="0" i="0" sz="2000" u="none" cap="none" strike="noStrike">
                <a:solidFill>
                  <a:srgbClr val="000000"/>
                </a:solidFill>
                <a:latin typeface="Arial"/>
                <a:ea typeface="Arial"/>
                <a:cs typeface="Arial"/>
                <a:sym typeface="Arial"/>
              </a:endParaRPr>
            </a:p>
          </p:txBody>
        </p:sp>
      </p:grpSp>
      <p:sp>
        <p:nvSpPr>
          <p:cNvPr id="675" name="Google Shape;675;p43"/>
          <p:cNvSpPr/>
          <p:nvPr/>
        </p:nvSpPr>
        <p:spPr>
          <a:xfrm>
            <a:off x="2325687" y="3392090"/>
            <a:ext cx="1832100" cy="546600"/>
          </a:xfrm>
          <a:prstGeom prst="rightArrow">
            <a:avLst>
              <a:gd fmla="val 17304" name="adj1"/>
              <a:gd fmla="val 50000" name="adj2"/>
            </a:avLst>
          </a:prstGeom>
          <a:solidFill>
            <a:schemeClr val="dk1"/>
          </a:solidFill>
          <a:ln cap="flat" cmpd="sng" w="254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Flattening</a:t>
            </a:r>
            <a:endParaRPr/>
          </a:p>
        </p:txBody>
      </p:sp>
      <p:sp>
        <p:nvSpPr>
          <p:cNvPr id="682" name="Google Shape;682;p4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The flattened matrix is fed as input to the fully connected layer to classify the image.</a:t>
            </a:r>
            <a:endParaRPr/>
          </a:p>
        </p:txBody>
      </p:sp>
      <p:sp>
        <p:nvSpPr>
          <p:cNvPr id="683" name="Google Shape;683;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84" name="Google Shape;684;p44"/>
          <p:cNvPicPr preferRelativeResize="0"/>
          <p:nvPr/>
        </p:nvPicPr>
        <p:blipFill>
          <a:blip r:embed="rId3">
            <a:alphaModFix/>
          </a:blip>
          <a:stretch>
            <a:fillRect/>
          </a:stretch>
        </p:blipFill>
        <p:spPr>
          <a:xfrm>
            <a:off x="1337300" y="1739373"/>
            <a:ext cx="6676600" cy="2521725"/>
          </a:xfrm>
          <a:prstGeom prst="rect">
            <a:avLst/>
          </a:prstGeom>
          <a:noFill/>
          <a:ln>
            <a:noFill/>
          </a:ln>
        </p:spPr>
      </p:pic>
      <p:pic>
        <p:nvPicPr>
          <p:cNvPr id="685" name="Google Shape;685;p44"/>
          <p:cNvPicPr preferRelativeResize="0"/>
          <p:nvPr/>
        </p:nvPicPr>
        <p:blipFill>
          <a:blip r:embed="rId4">
            <a:alphaModFix/>
          </a:blip>
          <a:stretch>
            <a:fillRect/>
          </a:stretch>
        </p:blipFill>
        <p:spPr>
          <a:xfrm>
            <a:off x="991489" y="3150175"/>
            <a:ext cx="5545436" cy="1906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5"/>
          <p:cNvSpPr txBox="1"/>
          <p:nvPr/>
        </p:nvSpPr>
        <p:spPr>
          <a:xfrm>
            <a:off x="3578650" y="1637075"/>
            <a:ext cx="1181400" cy="5226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2" name="Google Shape;692;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The whole CNN</a:t>
            </a:r>
            <a:endParaRPr/>
          </a:p>
        </p:txBody>
      </p:sp>
      <p:sp>
        <p:nvSpPr>
          <p:cNvPr id="693" name="Google Shape;693;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94" name="Google Shape;694;p45"/>
          <p:cNvPicPr preferRelativeResize="0"/>
          <p:nvPr/>
        </p:nvPicPr>
        <p:blipFill rotWithShape="1">
          <a:blip r:embed="rId3">
            <a:alphaModFix/>
          </a:blip>
          <a:srcRect b="0" l="0" r="0" t="0"/>
          <a:stretch/>
        </p:blipFill>
        <p:spPr>
          <a:xfrm flipH="1" rot="10800000">
            <a:off x="3556108" y="2827126"/>
            <a:ext cx="2400467" cy="1701788"/>
          </a:xfrm>
          <a:prstGeom prst="rect">
            <a:avLst/>
          </a:prstGeom>
          <a:noFill/>
          <a:ln>
            <a:noFill/>
          </a:ln>
        </p:spPr>
      </p:pic>
      <p:sp>
        <p:nvSpPr>
          <p:cNvPr id="695" name="Google Shape;695;p45"/>
          <p:cNvSpPr txBox="1"/>
          <p:nvPr/>
        </p:nvSpPr>
        <p:spPr>
          <a:xfrm>
            <a:off x="3302988" y="4510174"/>
            <a:ext cx="2906700" cy="646500"/>
          </a:xfrm>
          <a:prstGeom prst="rect">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Arial"/>
                <a:ea typeface="Arial"/>
                <a:cs typeface="Arial"/>
                <a:sym typeface="Arial"/>
              </a:rPr>
              <a:t>Fully Connected Feedforward network</a:t>
            </a:r>
            <a:endParaRPr b="0" i="0" sz="1800" u="none" cap="none" strike="noStrike">
              <a:solidFill>
                <a:srgbClr val="000000"/>
              </a:solidFill>
              <a:latin typeface="Arial"/>
              <a:ea typeface="Arial"/>
              <a:cs typeface="Arial"/>
              <a:sym typeface="Arial"/>
            </a:endParaRPr>
          </a:p>
        </p:txBody>
      </p:sp>
      <p:pic>
        <p:nvPicPr>
          <p:cNvPr descr="http://s.hswstatic.com/gif/whiskers-sam.jpg" id="696" name="Google Shape;696;p45"/>
          <p:cNvPicPr preferRelativeResize="0"/>
          <p:nvPr/>
        </p:nvPicPr>
        <p:blipFill rotWithShape="1">
          <a:blip r:embed="rId4">
            <a:alphaModFix/>
          </a:blip>
          <a:srcRect b="0" l="0" r="0" t="0"/>
          <a:stretch/>
        </p:blipFill>
        <p:spPr>
          <a:xfrm>
            <a:off x="193012" y="1447115"/>
            <a:ext cx="1328738" cy="902494"/>
          </a:xfrm>
          <a:prstGeom prst="rect">
            <a:avLst/>
          </a:prstGeom>
          <a:noFill/>
          <a:ln>
            <a:noFill/>
          </a:ln>
        </p:spPr>
      </p:pic>
      <p:sp>
        <p:nvSpPr>
          <p:cNvPr id="697" name="Google Shape;697;p45"/>
          <p:cNvSpPr txBox="1"/>
          <p:nvPr/>
        </p:nvSpPr>
        <p:spPr>
          <a:xfrm>
            <a:off x="5778025" y="3122075"/>
            <a:ext cx="8094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cat </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dog </a:t>
            </a:r>
            <a:br>
              <a:rPr b="0" i="0" lang="en-US" sz="1800" u="none">
                <a:solidFill>
                  <a:schemeClr val="dk1"/>
                </a:solidFill>
                <a:latin typeface="Arial"/>
                <a:ea typeface="Arial"/>
                <a:cs typeface="Arial"/>
                <a:sym typeface="Arial"/>
              </a:rPr>
            </a:br>
            <a:r>
              <a:rPr b="0" i="0" lang="en-US" sz="1800" u="none">
                <a:solidFill>
                  <a:schemeClr val="dk1"/>
                </a:solidFill>
                <a:latin typeface="Arial"/>
                <a:ea typeface="Arial"/>
                <a:cs typeface="Arial"/>
                <a:sym typeface="Arial"/>
              </a:rPr>
              <a:t>……</a:t>
            </a:r>
            <a:endParaRPr sz="1800"/>
          </a:p>
        </p:txBody>
      </p:sp>
      <p:sp>
        <p:nvSpPr>
          <p:cNvPr id="698" name="Google Shape;698;p45"/>
          <p:cNvSpPr/>
          <p:nvPr/>
        </p:nvSpPr>
        <p:spPr>
          <a:xfrm>
            <a:off x="1800450" y="1689725"/>
            <a:ext cx="1457100" cy="417300"/>
          </a:xfrm>
          <a:prstGeom prst="rect">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en-US" sz="1800" u="none" cap="none" strike="noStrike">
                <a:solidFill>
                  <a:schemeClr val="dk1"/>
                </a:solidFill>
                <a:latin typeface="Arial"/>
                <a:ea typeface="Arial"/>
                <a:cs typeface="Arial"/>
                <a:sym typeface="Arial"/>
              </a:rPr>
              <a:t>Convolution</a:t>
            </a:r>
            <a:endParaRPr b="0" i="0" sz="1800" u="none" cap="none" strike="noStrike">
              <a:solidFill>
                <a:schemeClr val="dk1"/>
              </a:solidFill>
              <a:latin typeface="Arial"/>
              <a:ea typeface="Arial"/>
              <a:cs typeface="Arial"/>
              <a:sym typeface="Arial"/>
            </a:endParaRPr>
          </a:p>
        </p:txBody>
      </p:sp>
      <p:sp>
        <p:nvSpPr>
          <p:cNvPr id="699" name="Google Shape;699;p45"/>
          <p:cNvSpPr/>
          <p:nvPr/>
        </p:nvSpPr>
        <p:spPr>
          <a:xfrm>
            <a:off x="3621152" y="1689700"/>
            <a:ext cx="1086600" cy="417300"/>
          </a:xfrm>
          <a:prstGeom prst="rect">
            <a:avLst/>
          </a:prstGeom>
          <a:gradFill>
            <a:gsLst>
              <a:gs pos="0">
                <a:srgbClr val="8E8E9E"/>
              </a:gs>
              <a:gs pos="80000">
                <a:srgbClr val="BABAD1"/>
              </a:gs>
              <a:gs pos="100000">
                <a:srgbClr val="BABAD3"/>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Pooling</a:t>
            </a:r>
            <a:endParaRPr b="0" i="0" sz="2000" u="none" cap="none" strike="noStrike">
              <a:solidFill>
                <a:srgbClr val="000000"/>
              </a:solidFill>
              <a:latin typeface="Arial"/>
              <a:ea typeface="Arial"/>
              <a:cs typeface="Arial"/>
              <a:sym typeface="Arial"/>
            </a:endParaRPr>
          </a:p>
        </p:txBody>
      </p:sp>
      <p:sp>
        <p:nvSpPr>
          <p:cNvPr id="700" name="Google Shape;700;p45"/>
          <p:cNvSpPr txBox="1"/>
          <p:nvPr/>
        </p:nvSpPr>
        <p:spPr>
          <a:xfrm>
            <a:off x="1912100" y="3493363"/>
            <a:ext cx="1181400" cy="369300"/>
          </a:xfrm>
          <a:prstGeom prst="rect">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Arial"/>
                <a:ea typeface="Arial"/>
                <a:cs typeface="Arial"/>
                <a:sym typeface="Arial"/>
              </a:rPr>
              <a:t>Flattened</a:t>
            </a:r>
            <a:endParaRPr b="0" i="0" sz="1800" u="none" cap="none" strike="noStrike">
              <a:solidFill>
                <a:srgbClr val="000000"/>
              </a:solidFill>
              <a:latin typeface="Arial"/>
              <a:ea typeface="Arial"/>
              <a:cs typeface="Arial"/>
              <a:sym typeface="Arial"/>
            </a:endParaRPr>
          </a:p>
        </p:txBody>
      </p:sp>
      <p:sp>
        <p:nvSpPr>
          <p:cNvPr id="701" name="Google Shape;701;p45"/>
          <p:cNvSpPr txBox="1"/>
          <p:nvPr/>
        </p:nvSpPr>
        <p:spPr>
          <a:xfrm>
            <a:off x="6859350" y="1592825"/>
            <a:ext cx="1181400" cy="5226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2" name="Google Shape;702;p45"/>
          <p:cNvSpPr/>
          <p:nvPr/>
        </p:nvSpPr>
        <p:spPr>
          <a:xfrm>
            <a:off x="5081150" y="1645475"/>
            <a:ext cx="1457100" cy="417300"/>
          </a:xfrm>
          <a:prstGeom prst="rect">
            <a:avLst/>
          </a:prstGeom>
          <a:gradFill>
            <a:gsLst>
              <a:gs pos="0">
                <a:srgbClr val="A2A2BE"/>
              </a:gs>
              <a:gs pos="80000">
                <a:srgbClr val="D5D5FA"/>
              </a:gs>
              <a:gs pos="100000">
                <a:srgbClr val="D6D6FB"/>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en-US" sz="1800" u="none" cap="none" strike="noStrike">
                <a:solidFill>
                  <a:schemeClr val="dk1"/>
                </a:solidFill>
                <a:latin typeface="Arial"/>
                <a:ea typeface="Arial"/>
                <a:cs typeface="Arial"/>
                <a:sym typeface="Arial"/>
              </a:rPr>
              <a:t>Convolution</a:t>
            </a:r>
            <a:endParaRPr b="0" i="0" sz="1800" u="none" cap="none" strike="noStrike">
              <a:solidFill>
                <a:schemeClr val="dk1"/>
              </a:solidFill>
              <a:latin typeface="Arial"/>
              <a:ea typeface="Arial"/>
              <a:cs typeface="Arial"/>
              <a:sym typeface="Arial"/>
            </a:endParaRPr>
          </a:p>
        </p:txBody>
      </p:sp>
      <p:sp>
        <p:nvSpPr>
          <p:cNvPr id="703" name="Google Shape;703;p45"/>
          <p:cNvSpPr/>
          <p:nvPr/>
        </p:nvSpPr>
        <p:spPr>
          <a:xfrm>
            <a:off x="6901852" y="1645450"/>
            <a:ext cx="1086600" cy="417300"/>
          </a:xfrm>
          <a:prstGeom prst="rect">
            <a:avLst/>
          </a:prstGeom>
          <a:gradFill>
            <a:gsLst>
              <a:gs pos="0">
                <a:srgbClr val="8E8E9E"/>
              </a:gs>
              <a:gs pos="80000">
                <a:srgbClr val="BABAD1"/>
              </a:gs>
              <a:gs pos="100000">
                <a:srgbClr val="BABAD3"/>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Pooling</a:t>
            </a:r>
            <a:endParaRPr b="0" i="0" sz="2000" u="none" cap="none" strike="noStrike">
              <a:solidFill>
                <a:srgbClr val="000000"/>
              </a:solidFill>
              <a:latin typeface="Arial"/>
              <a:ea typeface="Arial"/>
              <a:cs typeface="Arial"/>
              <a:sym typeface="Arial"/>
            </a:endParaRPr>
          </a:p>
        </p:txBody>
      </p:sp>
      <p:sp>
        <p:nvSpPr>
          <p:cNvPr id="704" name="Google Shape;704;p45"/>
          <p:cNvSpPr/>
          <p:nvPr/>
        </p:nvSpPr>
        <p:spPr>
          <a:xfrm>
            <a:off x="1521750" y="1701561"/>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3280100" y="1701586"/>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4782600" y="1701561"/>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a:off x="6540950" y="1657336"/>
            <a:ext cx="276000" cy="393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45"/>
          <p:cNvGrpSpPr/>
          <p:nvPr/>
        </p:nvGrpSpPr>
        <p:grpSpPr>
          <a:xfrm>
            <a:off x="888425" y="2154401"/>
            <a:ext cx="6483325" cy="1810899"/>
            <a:chOff x="888425" y="2154401"/>
            <a:chExt cx="6483325" cy="1810899"/>
          </a:xfrm>
        </p:grpSpPr>
        <p:sp>
          <p:nvSpPr>
            <p:cNvPr id="709" name="Google Shape;709;p45"/>
            <p:cNvSpPr/>
            <p:nvPr/>
          </p:nvSpPr>
          <p:spPr>
            <a:xfrm>
              <a:off x="888425" y="2420900"/>
              <a:ext cx="1019400" cy="1544400"/>
            </a:xfrm>
            <a:prstGeom prst="curvedRightArrow">
              <a:avLst>
                <a:gd fmla="val 25000" name="adj1"/>
                <a:gd fmla="val 50902" name="adj2"/>
                <a:gd fmla="val 25000"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1907825" y="2416138"/>
              <a:ext cx="5247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6933975" y="2224475"/>
              <a:ext cx="437700" cy="461700"/>
            </a:xfrm>
            <a:prstGeom prst="pie">
              <a:avLst>
                <a:gd fmla="val 16372599" name="adj1"/>
                <a:gd fmla="val 10906523"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rot="5400000">
              <a:off x="7098750" y="2159801"/>
              <a:ext cx="2784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45"/>
          <p:cNvSpPr/>
          <p:nvPr/>
        </p:nvSpPr>
        <p:spPr>
          <a:xfrm>
            <a:off x="3093500" y="3447175"/>
            <a:ext cx="453300" cy="461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5"/>
          <p:cNvSpPr txBox="1"/>
          <p:nvPr/>
        </p:nvSpPr>
        <p:spPr>
          <a:xfrm>
            <a:off x="4273725" y="1016300"/>
            <a:ext cx="1328700" cy="323100"/>
          </a:xfrm>
          <a:prstGeom prst="rect">
            <a:avLst/>
          </a:prstGeom>
          <a:gradFill>
            <a:gsLst>
              <a:gs pos="0">
                <a:schemeClr val="accent4"/>
              </a:gs>
              <a:gs pos="80000">
                <a:schemeClr val="accent4"/>
              </a:gs>
              <a:gs pos="100000">
                <a:schemeClr val="accent4"/>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Arial"/>
              <a:buNone/>
            </a:pPr>
            <a:r>
              <a:rPr b="0" i="0" lang="en-US" sz="1500" u="none" cap="none" strike="noStrike">
                <a:solidFill>
                  <a:schemeClr val="lt1"/>
                </a:solidFill>
                <a:latin typeface="Arial"/>
                <a:ea typeface="Arial"/>
                <a:cs typeface="Arial"/>
                <a:sym typeface="Arial"/>
              </a:rPr>
              <a:t>A new image</a:t>
            </a:r>
            <a:endParaRPr b="0" i="0" sz="1500" u="none" cap="none" strike="noStrike">
              <a:solidFill>
                <a:schemeClr val="lt1"/>
              </a:solidFill>
              <a:latin typeface="Arial"/>
              <a:ea typeface="Arial"/>
              <a:cs typeface="Arial"/>
              <a:sym typeface="Arial"/>
            </a:endParaRPr>
          </a:p>
        </p:txBody>
      </p:sp>
      <p:sp>
        <p:nvSpPr>
          <p:cNvPr id="715" name="Google Shape;715;p45"/>
          <p:cNvSpPr txBox="1"/>
          <p:nvPr/>
        </p:nvSpPr>
        <p:spPr>
          <a:xfrm>
            <a:off x="7588250" y="2627600"/>
            <a:ext cx="1328700" cy="323100"/>
          </a:xfrm>
          <a:prstGeom prst="rect">
            <a:avLst/>
          </a:prstGeom>
          <a:gradFill>
            <a:gsLst>
              <a:gs pos="0">
                <a:schemeClr val="accent4"/>
              </a:gs>
              <a:gs pos="80000">
                <a:schemeClr val="accent4"/>
              </a:gs>
              <a:gs pos="100000">
                <a:schemeClr val="accent4"/>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Arial"/>
              <a:buNone/>
            </a:pPr>
            <a:r>
              <a:rPr b="0" i="0" lang="en-US" sz="1500" u="none" cap="none" strike="noStrike">
                <a:solidFill>
                  <a:schemeClr val="lt1"/>
                </a:solidFill>
                <a:latin typeface="Arial"/>
                <a:ea typeface="Arial"/>
                <a:cs typeface="Arial"/>
                <a:sym typeface="Arial"/>
              </a:rPr>
              <a:t>A new image</a:t>
            </a:r>
            <a:endParaRPr b="0" i="0" sz="1500" u="none" cap="none" strike="noStrike">
              <a:solidFill>
                <a:schemeClr val="lt1"/>
              </a:solidFill>
              <a:latin typeface="Arial"/>
              <a:ea typeface="Arial"/>
              <a:cs typeface="Arial"/>
              <a:sym typeface="Arial"/>
            </a:endParaRPr>
          </a:p>
        </p:txBody>
      </p:sp>
      <p:cxnSp>
        <p:nvCxnSpPr>
          <p:cNvPr id="716" name="Google Shape;716;p45"/>
          <p:cNvCxnSpPr/>
          <p:nvPr/>
        </p:nvCxnSpPr>
        <p:spPr>
          <a:xfrm rot="10800000">
            <a:off x="4938075" y="1411563"/>
            <a:ext cx="0" cy="478500"/>
          </a:xfrm>
          <a:prstGeom prst="straightConnector1">
            <a:avLst/>
          </a:prstGeom>
          <a:noFill/>
          <a:ln cap="flat" cmpd="sng" w="38100">
            <a:solidFill>
              <a:srgbClr val="FF0000"/>
            </a:solidFill>
            <a:prstDash val="solid"/>
            <a:round/>
            <a:headEnd len="med" w="med" type="none"/>
            <a:tailEnd len="med" w="med" type="stealth"/>
          </a:ln>
        </p:spPr>
      </p:cxnSp>
      <p:cxnSp>
        <p:nvCxnSpPr>
          <p:cNvPr id="717" name="Google Shape;717;p45"/>
          <p:cNvCxnSpPr/>
          <p:nvPr/>
        </p:nvCxnSpPr>
        <p:spPr>
          <a:xfrm>
            <a:off x="7098025" y="2562400"/>
            <a:ext cx="345900" cy="224400"/>
          </a:xfrm>
          <a:prstGeom prst="straightConnector1">
            <a:avLst/>
          </a:prstGeom>
          <a:noFill/>
          <a:ln cap="flat" cmpd="sng" w="38100">
            <a:solidFill>
              <a:srgbClr val="FF0000"/>
            </a:solidFill>
            <a:prstDash val="solid"/>
            <a:round/>
            <a:headEnd len="med" w="med" type="none"/>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How the CNN Recognizes Images</a:t>
            </a:r>
            <a:endParaRPr/>
          </a:p>
        </p:txBody>
      </p:sp>
      <p:sp>
        <p:nvSpPr>
          <p:cNvPr id="724" name="Google Shape;724;p4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The pixels from the image are fed to the convolutional layer that performs the convolution operation It results in a convolved map </a:t>
            </a:r>
            <a:endParaRPr/>
          </a:p>
          <a:p>
            <a:pPr indent="-342900" lvl="0" marL="457200" rtl="0" algn="l">
              <a:spcBef>
                <a:spcPts val="0"/>
              </a:spcBef>
              <a:spcAft>
                <a:spcPts val="0"/>
              </a:spcAft>
              <a:buSzPts val="1800"/>
              <a:buChar char="●"/>
            </a:pPr>
            <a:r>
              <a:rPr lang="en-US"/>
              <a:t>The convolved map is applied to a ReLU function to generate a rectified feature map </a:t>
            </a:r>
            <a:endParaRPr/>
          </a:p>
          <a:p>
            <a:pPr indent="-342900" lvl="0" marL="457200" rtl="0" algn="l">
              <a:spcBef>
                <a:spcPts val="0"/>
              </a:spcBef>
              <a:spcAft>
                <a:spcPts val="0"/>
              </a:spcAft>
              <a:buSzPts val="1800"/>
              <a:buChar char="●"/>
            </a:pPr>
            <a:r>
              <a:rPr lang="en-US"/>
              <a:t>The image is processed with multiple convolutions and ReLU layers for locating the features </a:t>
            </a:r>
            <a:endParaRPr/>
          </a:p>
          <a:p>
            <a:pPr indent="-342900" lvl="0" marL="457200" rtl="0" algn="l">
              <a:spcBef>
                <a:spcPts val="0"/>
              </a:spcBef>
              <a:spcAft>
                <a:spcPts val="0"/>
              </a:spcAft>
              <a:buSzPts val="1800"/>
              <a:buChar char="●"/>
            </a:pPr>
            <a:r>
              <a:rPr lang="en-US"/>
              <a:t>Different pooling layers with various filters are used to identify specific parts of the image </a:t>
            </a:r>
            <a:endParaRPr/>
          </a:p>
          <a:p>
            <a:pPr indent="-342900" lvl="0" marL="457200" rtl="0" algn="l">
              <a:spcBef>
                <a:spcPts val="0"/>
              </a:spcBef>
              <a:spcAft>
                <a:spcPts val="0"/>
              </a:spcAft>
              <a:buSzPts val="1800"/>
              <a:buChar char="●"/>
            </a:pPr>
            <a:r>
              <a:rPr lang="en-US"/>
              <a:t>The pooled feature map is flattened and fed to a fully connected layer to get the final output</a:t>
            </a:r>
            <a:endParaRPr/>
          </a:p>
          <a:p>
            <a:pPr indent="0" lvl="0" marL="0" rtl="0" algn="l">
              <a:spcBef>
                <a:spcPts val="1600"/>
              </a:spcBef>
              <a:spcAft>
                <a:spcPts val="1600"/>
              </a:spcAft>
              <a:buNone/>
            </a:pPr>
            <a:r>
              <a:t/>
            </a:r>
            <a:endParaRPr/>
          </a:p>
        </p:txBody>
      </p:sp>
      <p:sp>
        <p:nvSpPr>
          <p:cNvPr id="725" name="Google Shape;72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Consider learning an image:</a:t>
            </a:r>
            <a:endParaRPr/>
          </a:p>
        </p:txBody>
      </p:sp>
      <p:sp>
        <p:nvSpPr>
          <p:cNvPr id="116" name="Google Shape;116;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Some patterns are much smaller than the whole image</a:t>
            </a:r>
            <a:endParaRPr/>
          </a:p>
        </p:txBody>
      </p:sp>
      <p:sp>
        <p:nvSpPr>
          <p:cNvPr id="117" name="Google Shape;11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https://upload.wikimedia.org/wikipedia/commons/5/5e/Silverbird_in_Murchison_Falls_National_Park,_Uganda.JPG" id="118" name="Google Shape;118;p20"/>
          <p:cNvPicPr preferRelativeResize="0"/>
          <p:nvPr/>
        </p:nvPicPr>
        <p:blipFill rotWithShape="1">
          <a:blip r:embed="rId3">
            <a:alphaModFix/>
          </a:blip>
          <a:srcRect b="0" l="0" r="0" t="0"/>
          <a:stretch/>
        </p:blipFill>
        <p:spPr>
          <a:xfrm>
            <a:off x="1104900" y="3519488"/>
            <a:ext cx="1864519" cy="1243013"/>
          </a:xfrm>
          <a:prstGeom prst="rect">
            <a:avLst/>
          </a:prstGeom>
          <a:noFill/>
          <a:ln>
            <a:noFill/>
          </a:ln>
        </p:spPr>
      </p:pic>
      <p:pic>
        <p:nvPicPr>
          <p:cNvPr id="119" name="Google Shape;119;p20"/>
          <p:cNvPicPr preferRelativeResize="0"/>
          <p:nvPr/>
        </p:nvPicPr>
        <p:blipFill rotWithShape="1">
          <a:blip r:embed="rId4">
            <a:alphaModFix/>
          </a:blip>
          <a:srcRect b="0" l="0" r="0" t="0"/>
          <a:stretch/>
        </p:blipFill>
        <p:spPr>
          <a:xfrm>
            <a:off x="4094162" y="3554015"/>
            <a:ext cx="972740" cy="854869"/>
          </a:xfrm>
          <a:prstGeom prst="rect">
            <a:avLst/>
          </a:prstGeom>
          <a:noFill/>
          <a:ln cap="flat" cmpd="sng" w="57150">
            <a:solidFill>
              <a:srgbClr val="FF0000"/>
            </a:solidFill>
            <a:prstDash val="solid"/>
            <a:miter lim="800000"/>
            <a:headEnd len="sm" w="sm" type="none"/>
            <a:tailEnd len="sm" w="sm" type="none"/>
          </a:ln>
        </p:spPr>
      </p:pic>
      <p:pic>
        <p:nvPicPr>
          <p:cNvPr id="120" name="Google Shape;120;p20"/>
          <p:cNvPicPr preferRelativeResize="0"/>
          <p:nvPr/>
        </p:nvPicPr>
        <p:blipFill rotWithShape="1">
          <a:blip r:embed="rId5">
            <a:alphaModFix/>
          </a:blip>
          <a:srcRect b="0" l="0" r="0" t="0"/>
          <a:stretch/>
        </p:blipFill>
        <p:spPr>
          <a:xfrm>
            <a:off x="5497512" y="3492103"/>
            <a:ext cx="1613296" cy="959644"/>
          </a:xfrm>
          <a:prstGeom prst="rect">
            <a:avLst/>
          </a:prstGeom>
          <a:noFill/>
          <a:ln>
            <a:noFill/>
          </a:ln>
        </p:spPr>
      </p:pic>
      <p:sp>
        <p:nvSpPr>
          <p:cNvPr id="121" name="Google Shape;121;p20"/>
          <p:cNvSpPr/>
          <p:nvPr/>
        </p:nvSpPr>
        <p:spPr>
          <a:xfrm>
            <a:off x="6172200" y="4400550"/>
            <a:ext cx="2422500" cy="451200"/>
          </a:xfrm>
          <a:prstGeom prst="wedgeRoundRectCallout">
            <a:avLst>
              <a:gd fmla="val -12537" name="adj1"/>
              <a:gd fmla="val -125216" name="adj2"/>
              <a:gd fmla="val 0" name="adj3"/>
            </a:avLst>
          </a:prstGeom>
          <a:solidFill>
            <a:schemeClr val="accent2"/>
          </a:solidFill>
          <a:ln cap="flat" cmpd="sng" w="25400">
            <a:solidFill>
              <a:srgbClr val="9F9EA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a:t>
            </a:r>
            <a:r>
              <a:rPr b="0" i="0" lang="en-US" sz="2400" u="none">
                <a:solidFill>
                  <a:srgbClr val="4A86E8"/>
                </a:solidFill>
                <a:latin typeface="Arial"/>
                <a:ea typeface="Arial"/>
                <a:cs typeface="Arial"/>
                <a:sym typeface="Arial"/>
              </a:rPr>
              <a:t>beak</a:t>
            </a:r>
            <a:r>
              <a:rPr b="0" i="0" lang="en-US" sz="2400" u="none">
                <a:solidFill>
                  <a:srgbClr val="000000"/>
                </a:solidFill>
                <a:latin typeface="Arial"/>
                <a:ea typeface="Arial"/>
                <a:cs typeface="Arial"/>
                <a:sym typeface="Arial"/>
              </a:rPr>
              <a:t>” detector</a:t>
            </a:r>
            <a:endParaRPr/>
          </a:p>
        </p:txBody>
      </p:sp>
      <p:sp>
        <p:nvSpPr>
          <p:cNvPr id="122" name="Google Shape;122;p20"/>
          <p:cNvSpPr txBox="1"/>
          <p:nvPr/>
        </p:nvSpPr>
        <p:spPr>
          <a:xfrm>
            <a:off x="1473200" y="3554015"/>
            <a:ext cx="406500" cy="2847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23" name="Google Shape;123;p20"/>
          <p:cNvCxnSpPr/>
          <p:nvPr/>
        </p:nvCxnSpPr>
        <p:spPr>
          <a:xfrm>
            <a:off x="1879600" y="3695700"/>
            <a:ext cx="2214600" cy="285900"/>
          </a:xfrm>
          <a:prstGeom prst="straightConnector1">
            <a:avLst/>
          </a:prstGeom>
          <a:noFill/>
          <a:ln cap="flat" cmpd="sng" w="57150">
            <a:solidFill>
              <a:srgbClr val="FF0000"/>
            </a:solidFill>
            <a:prstDash val="solid"/>
            <a:miter lim="800000"/>
            <a:headEnd len="med" w="med" type="none"/>
            <a:tailEnd len="med" w="med" type="triangle"/>
          </a:ln>
        </p:spPr>
      </p:cxnSp>
      <p:sp>
        <p:nvSpPr>
          <p:cNvPr id="124" name="Google Shape;124;p20"/>
          <p:cNvSpPr txBox="1"/>
          <p:nvPr/>
        </p:nvSpPr>
        <p:spPr>
          <a:xfrm>
            <a:off x="1143000" y="2727509"/>
            <a:ext cx="7391400" cy="461700"/>
          </a:xfrm>
          <a:prstGeom prst="rect">
            <a:avLst/>
          </a:prstGeom>
          <a:solidFill>
            <a:srgbClr val="4A86E8"/>
          </a:soli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Arial"/>
              <a:buNone/>
            </a:pPr>
            <a:r>
              <a:rPr b="0" i="0" lang="en-US" sz="2400" u="none" cap="none" strike="noStrike">
                <a:solidFill>
                  <a:schemeClr val="lt1"/>
                </a:solidFill>
                <a:latin typeface="Arial"/>
                <a:ea typeface="Arial"/>
                <a:cs typeface="Arial"/>
                <a:sym typeface="Arial"/>
              </a:rPr>
              <a:t>Can represent a small region with fewer parameters</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 simple CNN structure</a:t>
            </a:r>
            <a:endParaRPr/>
          </a:p>
        </p:txBody>
      </p:sp>
      <p:sp>
        <p:nvSpPr>
          <p:cNvPr id="732" name="Google Shape;732;p47"/>
          <p:cNvSpPr txBox="1"/>
          <p:nvPr>
            <p:ph idx="1" type="body"/>
          </p:nvPr>
        </p:nvSpPr>
        <p:spPr>
          <a:xfrm>
            <a:off x="311700" y="4348825"/>
            <a:ext cx="85206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600"/>
              <a:t>CONV: Convolutional kernel layer, RELU: Activation function, POOL: Dimension reduction layer, FC: Fully </a:t>
            </a:r>
            <a:r>
              <a:rPr lang="en-US" sz="1600"/>
              <a:t>connected</a:t>
            </a:r>
            <a:r>
              <a:rPr lang="en-US" sz="1600"/>
              <a:t> layer</a:t>
            </a:r>
            <a:endParaRPr sz="1600"/>
          </a:p>
          <a:p>
            <a:pPr indent="0" lvl="0" marL="0" rtl="0" algn="l">
              <a:spcBef>
                <a:spcPts val="1600"/>
              </a:spcBef>
              <a:spcAft>
                <a:spcPts val="0"/>
              </a:spcAft>
              <a:buClr>
                <a:schemeClr val="dk1"/>
              </a:buClr>
              <a:buSzPts val="1100"/>
              <a:buFont typeface="Arial"/>
              <a:buNone/>
            </a:pPr>
            <a:r>
              <a:t/>
            </a:r>
            <a:endParaRPr sz="1600"/>
          </a:p>
          <a:p>
            <a:pPr indent="0" lvl="0" marL="0" rtl="0" algn="l">
              <a:spcBef>
                <a:spcPts val="1600"/>
              </a:spcBef>
              <a:spcAft>
                <a:spcPts val="1600"/>
              </a:spcAft>
              <a:buNone/>
            </a:pPr>
            <a:r>
              <a:t/>
            </a:r>
            <a:endParaRPr sz="1600"/>
          </a:p>
        </p:txBody>
      </p:sp>
      <p:sp>
        <p:nvSpPr>
          <p:cNvPr id="733" name="Google Shape;73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34" name="Google Shape;734;p47"/>
          <p:cNvPicPr preferRelativeResize="0"/>
          <p:nvPr/>
        </p:nvPicPr>
        <p:blipFill>
          <a:blip r:embed="rId3">
            <a:alphaModFix/>
          </a:blip>
          <a:stretch>
            <a:fillRect/>
          </a:stretch>
        </p:blipFill>
        <p:spPr>
          <a:xfrm>
            <a:off x="1298617" y="994825"/>
            <a:ext cx="6996456" cy="3354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AlphaGo</a:t>
            </a:r>
            <a:endParaRPr/>
          </a:p>
        </p:txBody>
      </p:sp>
      <p:sp>
        <p:nvSpPr>
          <p:cNvPr id="741" name="Google Shape;741;p4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It is a </a:t>
            </a:r>
            <a:r>
              <a:rPr lang="en-US"/>
              <a:t>19 x 19 matrix</a:t>
            </a:r>
            <a:endParaRPr/>
          </a:p>
          <a:p>
            <a:pPr indent="-342900" lvl="0" marL="457200" rtl="0" algn="l">
              <a:spcBef>
                <a:spcPts val="0"/>
              </a:spcBef>
              <a:spcAft>
                <a:spcPts val="0"/>
              </a:spcAft>
              <a:buSzPts val="1800"/>
              <a:buChar char="●"/>
            </a:pPr>
            <a:r>
              <a:rPr lang="en-US"/>
              <a:t>Black: 1</a:t>
            </a:r>
            <a:endParaRPr/>
          </a:p>
          <a:p>
            <a:pPr indent="-342900" lvl="0" marL="457200" rtl="0" algn="l">
              <a:spcBef>
                <a:spcPts val="0"/>
              </a:spcBef>
              <a:spcAft>
                <a:spcPts val="0"/>
              </a:spcAft>
              <a:buSzPts val="1800"/>
              <a:buChar char="●"/>
            </a:pPr>
            <a:r>
              <a:rPr lang="en-US"/>
              <a:t>white: -1</a:t>
            </a:r>
            <a:endParaRPr/>
          </a:p>
          <a:p>
            <a:pPr indent="-342900" lvl="0" marL="457200" rtl="0" algn="l">
              <a:spcBef>
                <a:spcPts val="0"/>
              </a:spcBef>
              <a:spcAft>
                <a:spcPts val="0"/>
              </a:spcAft>
              <a:buSzPts val="1800"/>
              <a:buChar char="●"/>
            </a:pPr>
            <a:r>
              <a:rPr lang="en-US"/>
              <a:t>none: 0</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742" name="Google Shape;74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http://lgs.tw/img/xp1.png.pagespeed.ic.NzL0vritbc.jpg" id="743" name="Google Shape;743;p48"/>
          <p:cNvPicPr preferRelativeResize="0"/>
          <p:nvPr/>
        </p:nvPicPr>
        <p:blipFill rotWithShape="1">
          <a:blip r:embed="rId3">
            <a:alphaModFix/>
          </a:blip>
          <a:srcRect b="0" l="0" r="0" t="0"/>
          <a:stretch/>
        </p:blipFill>
        <p:spPr>
          <a:xfrm>
            <a:off x="2055639" y="2901553"/>
            <a:ext cx="1925240" cy="2074069"/>
          </a:xfrm>
          <a:prstGeom prst="rect">
            <a:avLst/>
          </a:prstGeom>
          <a:noFill/>
          <a:ln>
            <a:noFill/>
          </a:ln>
        </p:spPr>
      </p:pic>
      <p:sp>
        <p:nvSpPr>
          <p:cNvPr id="744" name="Google Shape;744;p48"/>
          <p:cNvSpPr txBox="1"/>
          <p:nvPr/>
        </p:nvSpPr>
        <p:spPr>
          <a:xfrm>
            <a:off x="4600575" y="3444478"/>
            <a:ext cx="1719300" cy="933600"/>
          </a:xfrm>
          <a:prstGeom prst="rect">
            <a:avLst/>
          </a:prstGeom>
          <a:solidFill>
            <a:srgbClr val="E2E2FF"/>
          </a:solidFill>
          <a:ln cap="flat" cmpd="sng" w="25400">
            <a:solidFill>
              <a:srgbClr val="A6A6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800" u="none">
                <a:solidFill>
                  <a:srgbClr val="000000"/>
                </a:solidFill>
                <a:latin typeface="Arial"/>
                <a:ea typeface="Arial"/>
                <a:cs typeface="Arial"/>
                <a:sym typeface="Arial"/>
              </a:rPr>
              <a:t>Neural</a:t>
            </a:r>
            <a:endParaRPr sz="1800"/>
          </a:p>
          <a:p>
            <a:pPr indent="0" lvl="0" marL="0" marR="0" rtl="0" algn="ctr">
              <a:lnSpc>
                <a:spcPct val="100000"/>
              </a:lnSpc>
              <a:spcBef>
                <a:spcPts val="0"/>
              </a:spcBef>
              <a:spcAft>
                <a:spcPts val="0"/>
              </a:spcAft>
              <a:buClr>
                <a:srgbClr val="000000"/>
              </a:buClr>
              <a:buSzPts val="2400"/>
              <a:buFont typeface="Arial"/>
              <a:buNone/>
            </a:pPr>
            <a:r>
              <a:rPr b="0" i="0" lang="en-US" sz="1800" u="none">
                <a:solidFill>
                  <a:srgbClr val="000000"/>
                </a:solidFill>
                <a:latin typeface="Arial"/>
                <a:ea typeface="Arial"/>
                <a:cs typeface="Arial"/>
                <a:sym typeface="Arial"/>
              </a:rPr>
              <a:t>Network</a:t>
            </a:r>
            <a:endParaRPr sz="1800"/>
          </a:p>
        </p:txBody>
      </p:sp>
      <p:sp>
        <p:nvSpPr>
          <p:cNvPr id="745" name="Google Shape;745;p48"/>
          <p:cNvSpPr/>
          <p:nvPr/>
        </p:nvSpPr>
        <p:spPr>
          <a:xfrm>
            <a:off x="4057650" y="3701653"/>
            <a:ext cx="423900" cy="420300"/>
          </a:xfrm>
          <a:prstGeom prst="rightArrow">
            <a:avLst>
              <a:gd fmla="val 10800" name="adj1"/>
              <a:gd fmla="val 50000" name="adj2"/>
            </a:avLst>
          </a:prstGeom>
          <a:solidFill>
            <a:schemeClr val="dk1"/>
          </a:solidFill>
          <a:ln cap="flat" cmpd="sng" w="254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6" name="Google Shape;746;p48"/>
          <p:cNvSpPr/>
          <p:nvPr/>
        </p:nvSpPr>
        <p:spPr>
          <a:xfrm>
            <a:off x="6489700" y="3701653"/>
            <a:ext cx="423900" cy="420300"/>
          </a:xfrm>
          <a:prstGeom prst="rightArrow">
            <a:avLst>
              <a:gd fmla="val 10800" name="adj1"/>
              <a:gd fmla="val 50000" name="adj2"/>
            </a:avLst>
          </a:prstGeom>
          <a:solidFill>
            <a:schemeClr val="dk1"/>
          </a:solidFill>
          <a:ln cap="flat" cmpd="sng" w="254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747" name="Google Shape;747;p48"/>
          <p:cNvGrpSpPr/>
          <p:nvPr/>
        </p:nvGrpSpPr>
        <p:grpSpPr>
          <a:xfrm>
            <a:off x="7021186" y="3458704"/>
            <a:ext cx="1597060" cy="949095"/>
            <a:chOff x="6737868" y="2183226"/>
            <a:chExt cx="1596900" cy="1265967"/>
          </a:xfrm>
        </p:grpSpPr>
        <p:sp>
          <p:nvSpPr>
            <p:cNvPr id="748" name="Google Shape;748;p48"/>
            <p:cNvSpPr txBox="1"/>
            <p:nvPr/>
          </p:nvSpPr>
          <p:spPr>
            <a:xfrm>
              <a:off x="6824399" y="2586993"/>
              <a:ext cx="1409700" cy="862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1800" u="none">
                  <a:solidFill>
                    <a:schemeClr val="dk1"/>
                  </a:solidFill>
                  <a:latin typeface="Arial"/>
                  <a:ea typeface="Arial"/>
                  <a:cs typeface="Arial"/>
                  <a:sym typeface="Arial"/>
                </a:rPr>
                <a:t>(19 x 19 positions)</a:t>
              </a:r>
              <a:endParaRPr sz="1800"/>
            </a:p>
          </p:txBody>
        </p:sp>
        <p:sp>
          <p:nvSpPr>
            <p:cNvPr id="749" name="Google Shape;749;p48"/>
            <p:cNvSpPr txBox="1"/>
            <p:nvPr/>
          </p:nvSpPr>
          <p:spPr>
            <a:xfrm>
              <a:off x="6737868" y="2183226"/>
              <a:ext cx="15969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Arial"/>
                <a:buNone/>
              </a:pPr>
              <a:r>
                <a:rPr b="0" i="0" lang="en-US" sz="1800" u="none">
                  <a:solidFill>
                    <a:schemeClr val="dk1"/>
                  </a:solidFill>
                  <a:latin typeface="Arial"/>
                  <a:ea typeface="Arial"/>
                  <a:cs typeface="Arial"/>
                  <a:sym typeface="Arial"/>
                </a:rPr>
                <a:t>Next move</a:t>
              </a:r>
              <a:endParaRPr sz="1800"/>
            </a:p>
          </p:txBody>
        </p:sp>
      </p:grpSp>
      <p:sp>
        <p:nvSpPr>
          <p:cNvPr id="750" name="Google Shape;750;p48"/>
          <p:cNvSpPr txBox="1"/>
          <p:nvPr/>
        </p:nvSpPr>
        <p:spPr>
          <a:xfrm>
            <a:off x="1576387" y="4255294"/>
            <a:ext cx="17223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t/>
            </a:r>
            <a:endParaRPr/>
          </a:p>
        </p:txBody>
      </p:sp>
      <p:sp>
        <p:nvSpPr>
          <p:cNvPr id="751" name="Google Shape;751;p48"/>
          <p:cNvSpPr txBox="1"/>
          <p:nvPr/>
        </p:nvSpPr>
        <p:spPr>
          <a:xfrm>
            <a:off x="3680602" y="1486208"/>
            <a:ext cx="4929900" cy="646500"/>
          </a:xfrm>
          <a:prstGeom prst="rect">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Arial"/>
                <a:ea typeface="Arial"/>
                <a:cs typeface="Arial"/>
                <a:sym typeface="Arial"/>
              </a:rPr>
              <a:t>Fully-connected feedforward network can be used</a:t>
            </a:r>
            <a:endParaRPr b="0" i="0" sz="1800" u="none" cap="none" strike="noStrike">
              <a:solidFill>
                <a:srgbClr val="000000"/>
              </a:solidFill>
              <a:latin typeface="Arial"/>
              <a:ea typeface="Arial"/>
              <a:cs typeface="Arial"/>
              <a:sym typeface="Arial"/>
            </a:endParaRPr>
          </a:p>
        </p:txBody>
      </p:sp>
      <p:sp>
        <p:nvSpPr>
          <p:cNvPr id="752" name="Google Shape;752;p48"/>
          <p:cNvSpPr txBox="1"/>
          <p:nvPr/>
        </p:nvSpPr>
        <p:spPr>
          <a:xfrm>
            <a:off x="3680603" y="2270783"/>
            <a:ext cx="4929900" cy="369300"/>
          </a:xfrm>
          <a:prstGeom prst="rect">
            <a:avLst/>
          </a:prstGeom>
          <a:gradFill>
            <a:gsLst>
              <a:gs pos="0">
                <a:srgbClr val="9C9CAF"/>
              </a:gs>
              <a:gs pos="80000">
                <a:srgbClr val="CECDE7"/>
              </a:gs>
              <a:gs pos="100000">
                <a:srgbClr val="CECEE8"/>
              </a:gs>
            </a:gsLst>
            <a:lin ang="16200038" scaled="0"/>
          </a:gradFill>
          <a:ln>
            <a:noFill/>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Arial"/>
                <a:ea typeface="Arial"/>
                <a:cs typeface="Arial"/>
                <a:sym typeface="Arial"/>
              </a:rPr>
              <a:t>But CNN performs much better</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CNN in speech recognition</a:t>
            </a:r>
            <a:endParaRPr/>
          </a:p>
        </p:txBody>
      </p:sp>
      <p:sp>
        <p:nvSpPr>
          <p:cNvPr id="759" name="Google Shape;75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60" name="Google Shape;760;p49"/>
          <p:cNvPicPr preferRelativeResize="0"/>
          <p:nvPr/>
        </p:nvPicPr>
        <p:blipFill rotWithShape="1">
          <a:blip r:embed="rId3">
            <a:alphaModFix/>
          </a:blip>
          <a:srcRect b="0" l="0" r="0" t="0"/>
          <a:stretch/>
        </p:blipFill>
        <p:spPr>
          <a:xfrm>
            <a:off x="1390650" y="2334815"/>
            <a:ext cx="6545262" cy="1993106"/>
          </a:xfrm>
          <a:prstGeom prst="rect">
            <a:avLst/>
          </a:prstGeom>
          <a:noFill/>
          <a:ln>
            <a:noFill/>
          </a:ln>
        </p:spPr>
      </p:pic>
      <p:cxnSp>
        <p:nvCxnSpPr>
          <p:cNvPr id="761" name="Google Shape;761;p49"/>
          <p:cNvCxnSpPr/>
          <p:nvPr/>
        </p:nvCxnSpPr>
        <p:spPr>
          <a:xfrm>
            <a:off x="1390650" y="4333875"/>
            <a:ext cx="6662700" cy="0"/>
          </a:xfrm>
          <a:prstGeom prst="straightConnector1">
            <a:avLst/>
          </a:prstGeom>
          <a:noFill/>
          <a:ln cap="flat" cmpd="sng" w="38100">
            <a:solidFill>
              <a:schemeClr val="dk1"/>
            </a:solidFill>
            <a:prstDash val="solid"/>
            <a:miter lim="800000"/>
            <a:headEnd len="med" w="med" type="none"/>
            <a:tailEnd len="med" w="med" type="triangle"/>
          </a:ln>
        </p:spPr>
      </p:cxnSp>
      <p:cxnSp>
        <p:nvCxnSpPr>
          <p:cNvPr id="762" name="Google Shape;762;p49"/>
          <p:cNvCxnSpPr/>
          <p:nvPr/>
        </p:nvCxnSpPr>
        <p:spPr>
          <a:xfrm rot="10800000">
            <a:off x="1390650" y="2325393"/>
            <a:ext cx="0" cy="2006100"/>
          </a:xfrm>
          <a:prstGeom prst="straightConnector1">
            <a:avLst/>
          </a:prstGeom>
          <a:noFill/>
          <a:ln cap="flat" cmpd="sng" w="38100">
            <a:solidFill>
              <a:schemeClr val="dk1"/>
            </a:solidFill>
            <a:prstDash val="solid"/>
            <a:miter lim="800000"/>
            <a:headEnd len="med" w="med" type="none"/>
            <a:tailEnd len="med" w="med" type="triangle"/>
          </a:ln>
        </p:spPr>
      </p:cxnSp>
      <p:sp>
        <p:nvSpPr>
          <p:cNvPr id="763" name="Google Shape;763;p49"/>
          <p:cNvSpPr txBox="1"/>
          <p:nvPr/>
        </p:nvSpPr>
        <p:spPr>
          <a:xfrm>
            <a:off x="3587750" y="4351734"/>
            <a:ext cx="2189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Time</a:t>
            </a:r>
            <a:endParaRPr sz="1800"/>
          </a:p>
        </p:txBody>
      </p:sp>
      <p:sp>
        <p:nvSpPr>
          <p:cNvPr id="764" name="Google Shape;764;p49"/>
          <p:cNvSpPr txBox="1"/>
          <p:nvPr/>
        </p:nvSpPr>
        <p:spPr>
          <a:xfrm rot="-5400000">
            <a:off x="197138" y="3141346"/>
            <a:ext cx="1641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Frequency</a:t>
            </a:r>
            <a:endParaRPr sz="1800"/>
          </a:p>
        </p:txBody>
      </p:sp>
      <p:sp>
        <p:nvSpPr>
          <p:cNvPr id="765" name="Google Shape;765;p49"/>
          <p:cNvSpPr txBox="1"/>
          <p:nvPr/>
        </p:nvSpPr>
        <p:spPr>
          <a:xfrm>
            <a:off x="3659187" y="4585097"/>
            <a:ext cx="2079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Arial"/>
              <a:buNone/>
            </a:pPr>
            <a:r>
              <a:rPr b="1" i="0" lang="en-US" sz="1800" u="none">
                <a:solidFill>
                  <a:srgbClr val="FF0000"/>
                </a:solidFill>
                <a:latin typeface="Arial"/>
                <a:ea typeface="Arial"/>
                <a:cs typeface="Arial"/>
                <a:sym typeface="Arial"/>
              </a:rPr>
              <a:t>Spectrogram</a:t>
            </a:r>
            <a:endParaRPr sz="1800"/>
          </a:p>
        </p:txBody>
      </p:sp>
      <p:sp>
        <p:nvSpPr>
          <p:cNvPr id="766" name="Google Shape;766;p49"/>
          <p:cNvSpPr txBox="1"/>
          <p:nvPr/>
        </p:nvSpPr>
        <p:spPr>
          <a:xfrm>
            <a:off x="2300287" y="2326481"/>
            <a:ext cx="1509600" cy="2000100"/>
          </a:xfrm>
          <a:prstGeom prst="rect">
            <a:avLst/>
          </a:prstGeom>
          <a:noFill/>
          <a:ln cap="flat" cmpd="sng" w="571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7" name="Google Shape;767;p49"/>
          <p:cNvSpPr txBox="1"/>
          <p:nvPr/>
        </p:nvSpPr>
        <p:spPr>
          <a:xfrm>
            <a:off x="2192337" y="1595438"/>
            <a:ext cx="1681200" cy="437100"/>
          </a:xfrm>
          <a:prstGeom prst="rect">
            <a:avLst/>
          </a:prstGeom>
          <a:gradFill>
            <a:gsLst>
              <a:gs pos="0">
                <a:srgbClr val="F0F0FF"/>
              </a:gs>
              <a:gs pos="65000">
                <a:srgbClr val="DDDDFF"/>
              </a:gs>
              <a:gs pos="100000">
                <a:srgbClr val="D0D0FF"/>
              </a:gs>
            </a:gsLst>
            <a:lin ang="5400012" scaled="0"/>
          </a:gradFill>
          <a:ln cap="flat" cmpd="sng" w="9525">
            <a:solidFill>
              <a:srgbClr val="C6C6FB"/>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1800" u="none">
                <a:solidFill>
                  <a:srgbClr val="000000"/>
                </a:solidFill>
                <a:latin typeface="Arial"/>
                <a:ea typeface="Arial"/>
                <a:cs typeface="Arial"/>
                <a:sym typeface="Arial"/>
              </a:rPr>
              <a:t>CNN</a:t>
            </a:r>
            <a:endParaRPr sz="1800"/>
          </a:p>
        </p:txBody>
      </p:sp>
      <p:cxnSp>
        <p:nvCxnSpPr>
          <p:cNvPr id="768" name="Google Shape;768;p49"/>
          <p:cNvCxnSpPr/>
          <p:nvPr/>
        </p:nvCxnSpPr>
        <p:spPr>
          <a:xfrm rot="10800000">
            <a:off x="3051175" y="1268137"/>
            <a:ext cx="0" cy="327300"/>
          </a:xfrm>
          <a:prstGeom prst="straightConnector1">
            <a:avLst/>
          </a:prstGeom>
          <a:noFill/>
          <a:ln cap="flat" cmpd="sng" w="57150">
            <a:solidFill>
              <a:srgbClr val="00B0F0"/>
            </a:solidFill>
            <a:prstDash val="solid"/>
            <a:miter lim="800000"/>
            <a:headEnd len="med" w="med" type="none"/>
            <a:tailEnd len="med" w="med" type="triangle"/>
          </a:ln>
        </p:spPr>
      </p:cxnSp>
      <p:cxnSp>
        <p:nvCxnSpPr>
          <p:cNvPr id="769" name="Google Shape;769;p49"/>
          <p:cNvCxnSpPr/>
          <p:nvPr/>
        </p:nvCxnSpPr>
        <p:spPr>
          <a:xfrm rot="10800000">
            <a:off x="3033712" y="2032490"/>
            <a:ext cx="0" cy="292800"/>
          </a:xfrm>
          <a:prstGeom prst="straightConnector1">
            <a:avLst/>
          </a:prstGeom>
          <a:noFill/>
          <a:ln cap="flat" cmpd="sng" w="57150">
            <a:solidFill>
              <a:srgbClr val="00B0F0"/>
            </a:solidFill>
            <a:prstDash val="solid"/>
            <a:miter lim="800000"/>
            <a:headEnd len="med" w="med" type="none"/>
            <a:tailEnd len="med" w="med" type="triangle"/>
          </a:ln>
        </p:spPr>
      </p:cxnSp>
      <p:sp>
        <p:nvSpPr>
          <p:cNvPr id="770" name="Google Shape;770;p49"/>
          <p:cNvSpPr txBox="1"/>
          <p:nvPr/>
        </p:nvSpPr>
        <p:spPr>
          <a:xfrm>
            <a:off x="2236787" y="4273153"/>
            <a:ext cx="1592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1800" u="none">
                <a:solidFill>
                  <a:schemeClr val="dk1"/>
                </a:solidFill>
                <a:latin typeface="Arial"/>
                <a:ea typeface="Arial"/>
                <a:cs typeface="Arial"/>
                <a:sym typeface="Arial"/>
              </a:rPr>
              <a:t>Image</a:t>
            </a:r>
            <a:endParaRPr sz="1800"/>
          </a:p>
        </p:txBody>
      </p:sp>
      <p:sp>
        <p:nvSpPr>
          <p:cNvPr id="771" name="Google Shape;771;p49"/>
          <p:cNvSpPr txBox="1"/>
          <p:nvPr/>
        </p:nvSpPr>
        <p:spPr>
          <a:xfrm>
            <a:off x="2354262" y="2359819"/>
            <a:ext cx="1393800" cy="628800"/>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2" name="Google Shape;772;p49"/>
          <p:cNvSpPr txBox="1"/>
          <p:nvPr/>
        </p:nvSpPr>
        <p:spPr>
          <a:xfrm>
            <a:off x="2349500" y="2569369"/>
            <a:ext cx="1393800" cy="627600"/>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3" name="Google Shape;773;p49"/>
          <p:cNvSpPr txBox="1"/>
          <p:nvPr/>
        </p:nvSpPr>
        <p:spPr>
          <a:xfrm>
            <a:off x="2349500" y="2778919"/>
            <a:ext cx="1393800" cy="627600"/>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774" name="Google Shape;774;p49"/>
          <p:cNvCxnSpPr/>
          <p:nvPr/>
        </p:nvCxnSpPr>
        <p:spPr>
          <a:xfrm>
            <a:off x="3044825" y="3514725"/>
            <a:ext cx="0" cy="416700"/>
          </a:xfrm>
          <a:prstGeom prst="straightConnector1">
            <a:avLst/>
          </a:prstGeom>
          <a:noFill/>
          <a:ln cap="flat" cmpd="sng" w="76200">
            <a:solidFill>
              <a:schemeClr val="dk1"/>
            </a:solidFill>
            <a:prstDash val="solid"/>
            <a:miter lim="800000"/>
            <a:headEnd len="med" w="med" type="none"/>
            <a:tailEnd len="med" w="med" type="triangle"/>
          </a:ln>
        </p:spPr>
      </p:cxnSp>
      <p:sp>
        <p:nvSpPr>
          <p:cNvPr id="775" name="Google Shape;775;p49"/>
          <p:cNvSpPr txBox="1"/>
          <p:nvPr/>
        </p:nvSpPr>
        <p:spPr>
          <a:xfrm>
            <a:off x="4572000" y="1458515"/>
            <a:ext cx="3184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The filters move in the frequency direction.</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50"/>
          <p:cNvSpPr txBox="1"/>
          <p:nvPr>
            <p:ph type="title"/>
          </p:nvPr>
        </p:nvSpPr>
        <p:spPr>
          <a:xfrm>
            <a:off x="311700" y="315925"/>
            <a:ext cx="8520600" cy="83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CNN in text classification</a:t>
            </a:r>
            <a:endParaRPr/>
          </a:p>
        </p:txBody>
      </p:sp>
      <p:sp>
        <p:nvSpPr>
          <p:cNvPr id="781" name="Google Shape;781;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82" name="Google Shape;782;p50"/>
          <p:cNvPicPr preferRelativeResize="0"/>
          <p:nvPr/>
        </p:nvPicPr>
        <p:blipFill rotWithShape="1">
          <a:blip r:embed="rId3">
            <a:alphaModFix/>
          </a:blip>
          <a:srcRect b="0" l="0" r="0" t="0"/>
          <a:stretch/>
        </p:blipFill>
        <p:spPr>
          <a:xfrm>
            <a:off x="238125" y="1468040"/>
            <a:ext cx="6207919" cy="3164681"/>
          </a:xfrm>
          <a:prstGeom prst="rect">
            <a:avLst/>
          </a:prstGeom>
          <a:noFill/>
          <a:ln>
            <a:noFill/>
          </a:ln>
        </p:spPr>
      </p:pic>
      <p:grpSp>
        <p:nvGrpSpPr>
          <p:cNvPr id="783" name="Google Shape;783;p50"/>
          <p:cNvGrpSpPr/>
          <p:nvPr/>
        </p:nvGrpSpPr>
        <p:grpSpPr>
          <a:xfrm>
            <a:off x="939767" y="2425493"/>
            <a:ext cx="1927285" cy="721512"/>
            <a:chOff x="940253" y="3233058"/>
            <a:chExt cx="1926900" cy="963300"/>
          </a:xfrm>
        </p:grpSpPr>
        <p:sp>
          <p:nvSpPr>
            <p:cNvPr id="784" name="Google Shape;784;p50"/>
            <p:cNvSpPr txBox="1"/>
            <p:nvPr/>
          </p:nvSpPr>
          <p:spPr>
            <a:xfrm>
              <a:off x="940253" y="3233058"/>
              <a:ext cx="1926900" cy="9633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785" name="Google Shape;785;p50"/>
            <p:cNvCxnSpPr/>
            <p:nvPr/>
          </p:nvCxnSpPr>
          <p:spPr>
            <a:xfrm>
              <a:off x="1110076" y="3430186"/>
              <a:ext cx="0" cy="637500"/>
            </a:xfrm>
            <a:prstGeom prst="straightConnector1">
              <a:avLst/>
            </a:prstGeom>
            <a:noFill/>
            <a:ln cap="flat" cmpd="sng" w="28575">
              <a:solidFill>
                <a:srgbClr val="FF0000"/>
              </a:solidFill>
              <a:prstDash val="solid"/>
              <a:miter lim="800000"/>
              <a:headEnd len="med" w="med" type="none"/>
              <a:tailEnd len="med" w="med" type="triangle"/>
            </a:ln>
          </p:spPr>
        </p:cxnSp>
        <p:sp>
          <p:nvSpPr>
            <p:cNvPr id="786" name="Google Shape;786;p50"/>
            <p:cNvSpPr txBox="1"/>
            <p:nvPr/>
          </p:nvSpPr>
          <p:spPr>
            <a:xfrm>
              <a:off x="1146403" y="3517935"/>
              <a:ext cx="342900" cy="61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Arial"/>
                <a:buNone/>
              </a:pPr>
              <a:r>
                <a:rPr b="1" i="0" lang="en-US" sz="2400" u="none">
                  <a:solidFill>
                    <a:srgbClr val="FF0000"/>
                  </a:solidFill>
                  <a:latin typeface="Arial"/>
                  <a:ea typeface="Arial"/>
                  <a:cs typeface="Arial"/>
                  <a:sym typeface="Arial"/>
                </a:rPr>
                <a:t>?</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CIFAR10 dataset and  state of the art</a:t>
            </a:r>
            <a:endParaRPr/>
          </a:p>
        </p:txBody>
      </p:sp>
      <p:sp>
        <p:nvSpPr>
          <p:cNvPr id="793" name="Google Shape;793;p5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 CIFAR-10 dataset consists of 60000 32x32 color images in 10 classes, </a:t>
            </a:r>
            <a:endParaRPr/>
          </a:p>
          <a:p>
            <a:pPr indent="0" lvl="0" marL="0" rtl="0" algn="l">
              <a:spcBef>
                <a:spcPts val="1600"/>
              </a:spcBef>
              <a:spcAft>
                <a:spcPts val="0"/>
              </a:spcAft>
              <a:buClr>
                <a:schemeClr val="dk1"/>
              </a:buClr>
              <a:buSzPts val="1100"/>
              <a:buFont typeface="Arial"/>
              <a:buNone/>
            </a:pPr>
            <a:r>
              <a:rPr lang="en-US"/>
              <a:t>with 6000 images per class. There are 50000 training images and 10000 test images.</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794" name="Google Shape;79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95" name="Google Shape;795;p51"/>
          <p:cNvPicPr preferRelativeResize="0"/>
          <p:nvPr/>
        </p:nvPicPr>
        <p:blipFill>
          <a:blip r:embed="rId3">
            <a:alphaModFix/>
          </a:blip>
          <a:stretch>
            <a:fillRect/>
          </a:stretch>
        </p:blipFill>
        <p:spPr>
          <a:xfrm>
            <a:off x="1778100" y="2216373"/>
            <a:ext cx="5587799" cy="28310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LeNet-5 for MNIST</a:t>
            </a:r>
            <a:endParaRPr/>
          </a:p>
        </p:txBody>
      </p:sp>
      <p:sp>
        <p:nvSpPr>
          <p:cNvPr id="802" name="Google Shape;802;p5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03" name="Google Shape;80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04" name="Google Shape;804;p52"/>
          <p:cNvPicPr preferRelativeResize="0"/>
          <p:nvPr/>
        </p:nvPicPr>
        <p:blipFill>
          <a:blip r:embed="rId3">
            <a:alphaModFix/>
          </a:blip>
          <a:stretch>
            <a:fillRect/>
          </a:stretch>
        </p:blipFill>
        <p:spPr>
          <a:xfrm>
            <a:off x="0" y="1225229"/>
            <a:ext cx="9144003" cy="393799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11" name="Google Shape;811;p53"/>
          <p:cNvPicPr preferRelativeResize="0"/>
          <p:nvPr/>
        </p:nvPicPr>
        <p:blipFill>
          <a:blip r:embed="rId3">
            <a:alphaModFix/>
          </a:blip>
          <a:stretch>
            <a:fillRect/>
          </a:stretch>
        </p:blipFill>
        <p:spPr>
          <a:xfrm>
            <a:off x="1486927" y="0"/>
            <a:ext cx="6170145" cy="5143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Case Studies</a:t>
            </a:r>
            <a:endParaRPr/>
          </a:p>
        </p:txBody>
      </p:sp>
      <p:sp>
        <p:nvSpPr>
          <p:cNvPr id="818" name="Google Shape;818;p5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t>LeNet</a:t>
            </a:r>
            <a:r>
              <a:rPr lang="en-US"/>
              <a:t>. The first successful applications of Convolutional Networks were developed by Yann LeCun in 1990’s. Of these, the best known is the LeNet architecture that was used to read zip codes, digits, etc.</a:t>
            </a:r>
            <a:endParaRPr/>
          </a:p>
          <a:p>
            <a:pPr indent="0" lvl="0" marL="0" rtl="0" algn="l">
              <a:spcBef>
                <a:spcPts val="1600"/>
              </a:spcBef>
              <a:spcAft>
                <a:spcPts val="0"/>
              </a:spcAft>
              <a:buClr>
                <a:schemeClr val="dk1"/>
              </a:buClr>
              <a:buSzPts val="1100"/>
              <a:buFont typeface="Arial"/>
              <a:buNone/>
            </a:pPr>
            <a:r>
              <a:rPr b="1" lang="en-US"/>
              <a:t>AlexNet</a:t>
            </a:r>
            <a:r>
              <a:rPr lang="en-US"/>
              <a:t>. The first work that popularized Convolutional Networks in Computer Vision was the AlexNet, developed by Alex Krizhevsky, Ilya Sutskever and Geoff Hinton. The AlexNet was submitted to the ImageNet ILSVRC challenge in 2012 and significantly outperformed the second runner-up (top 5 error of 16% compared to runner-up with 26% error). The Network had a very similar architecture to LeNet, but was deeper, bigger, and featured Convolutional Layers stacked on top of each other (previously it was common to only have a single CONV layer always immediately followed by a POOL layer).</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819" name="Google Shape;819;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Case Studies</a:t>
            </a:r>
            <a:endParaRPr/>
          </a:p>
        </p:txBody>
      </p:sp>
      <p:sp>
        <p:nvSpPr>
          <p:cNvPr id="826" name="Google Shape;826;p5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t>GoogLeNet</a:t>
            </a:r>
            <a:r>
              <a:rPr lang="en-US"/>
              <a:t>. The ILSVRC 2014 winner was a Convolutional Network from Szegedy et al. from Google. Its main contribution was the development of an Inception Module that dramatically reduced the number of parameters in the network (4M, compared to AlexNet with 60M). Additionally, this paper uses Average Pooling instead of Fully Connected layers at the top of the ConvNet, eliminating a large amount of parameters that do not seem to matter much. There are also several follow up versions to the GoogLeNet, most recently Inception-v4.</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827" name="Google Shape;827;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Case Studies</a:t>
            </a:r>
            <a:endParaRPr/>
          </a:p>
        </p:txBody>
      </p:sp>
      <p:sp>
        <p:nvSpPr>
          <p:cNvPr id="834" name="Google Shape;834;p5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t>VGGNet</a:t>
            </a:r>
            <a:r>
              <a:rPr lang="en-US"/>
              <a:t>. The runner-up in ILSVRC 2014 was the network from Karen Simonyan and Andrew Zisserman that became known as the VGGNet. Its main contribution was in showing that the depth of the network is a critical component for good performance. Their final best network contains 16 CONV/FC layers and, appealingly, features an extremely homogeneous architecture that only performs 3x3 convolutions and 2x2 pooling from the beginning to the end. Their pretrained model is available for plug and play use in Caffe. A downside of the VGGNet is that it is more expensive to evaluate and uses a lot more memory and parameters (140M). Most of these parameters are in the first fully connected layer, and it was since found that these FC layers can be removed with no performance downgrade, significantly reducing the number of necessary parameters.</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835" name="Google Shape;835;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4000"/>
              <a:t>Same pattern appears in different places:</a:t>
            </a:r>
            <a:endParaRPr/>
          </a:p>
        </p:txBody>
      </p:sp>
      <p:sp>
        <p:nvSpPr>
          <p:cNvPr id="131" name="Google Shape;131;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They can be compressed!</a:t>
            </a:r>
            <a:endParaRPr/>
          </a:p>
          <a:p>
            <a:pPr indent="0" lvl="0" marL="0" rtl="0" algn="l">
              <a:spcBef>
                <a:spcPts val="1600"/>
              </a:spcBef>
              <a:spcAft>
                <a:spcPts val="0"/>
              </a:spcAft>
              <a:buClr>
                <a:schemeClr val="dk1"/>
              </a:buClr>
              <a:buSzPts val="1100"/>
              <a:buFont typeface="Arial"/>
              <a:buNone/>
            </a:pPr>
            <a:r>
              <a:rPr lang="en-US"/>
              <a:t>What about training a lot of such “small” detectors and each detector must “move around”.</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descr="http://all4desktop.com/data_images/original/4244361-bird.jpg" id="133" name="Google Shape;133;p21"/>
          <p:cNvPicPr preferRelativeResize="0"/>
          <p:nvPr/>
        </p:nvPicPr>
        <p:blipFill rotWithShape="1">
          <a:blip r:embed="rId3">
            <a:alphaModFix/>
          </a:blip>
          <a:srcRect b="0" l="0" r="0" t="0"/>
          <a:stretch/>
        </p:blipFill>
        <p:spPr>
          <a:xfrm>
            <a:off x="1087962" y="3717813"/>
            <a:ext cx="1864519" cy="1344216"/>
          </a:xfrm>
          <a:prstGeom prst="rect">
            <a:avLst/>
          </a:prstGeom>
          <a:noFill/>
          <a:ln>
            <a:noFill/>
          </a:ln>
        </p:spPr>
      </p:pic>
      <p:pic>
        <p:nvPicPr>
          <p:cNvPr descr="https://upload.wikimedia.org/wikipedia/commons/5/5e/Silverbird_in_Murchison_Falls_National_Park,_Uganda.JPG" id="134" name="Google Shape;134;p21"/>
          <p:cNvPicPr preferRelativeResize="0"/>
          <p:nvPr/>
        </p:nvPicPr>
        <p:blipFill rotWithShape="1">
          <a:blip r:embed="rId4">
            <a:alphaModFix/>
          </a:blip>
          <a:srcRect b="0" l="0" r="0" t="0"/>
          <a:stretch/>
        </p:blipFill>
        <p:spPr>
          <a:xfrm>
            <a:off x="1087962" y="2446225"/>
            <a:ext cx="1864519" cy="1243013"/>
          </a:xfrm>
          <a:prstGeom prst="rect">
            <a:avLst/>
          </a:prstGeom>
          <a:noFill/>
          <a:ln>
            <a:noFill/>
          </a:ln>
        </p:spPr>
      </p:pic>
      <p:pic>
        <p:nvPicPr>
          <p:cNvPr id="135" name="Google Shape;135;p21"/>
          <p:cNvPicPr preferRelativeResize="0"/>
          <p:nvPr/>
        </p:nvPicPr>
        <p:blipFill rotWithShape="1">
          <a:blip r:embed="rId5">
            <a:alphaModFix/>
          </a:blip>
          <a:srcRect b="0" l="0" r="0" t="0"/>
          <a:stretch/>
        </p:blipFill>
        <p:spPr>
          <a:xfrm>
            <a:off x="3915300" y="2435509"/>
            <a:ext cx="1613296" cy="959644"/>
          </a:xfrm>
          <a:prstGeom prst="rect">
            <a:avLst/>
          </a:prstGeom>
          <a:noFill/>
          <a:ln>
            <a:noFill/>
          </a:ln>
        </p:spPr>
      </p:pic>
      <p:sp>
        <p:nvSpPr>
          <p:cNvPr id="136" name="Google Shape;136;p21"/>
          <p:cNvSpPr txBox="1"/>
          <p:nvPr/>
        </p:nvSpPr>
        <p:spPr>
          <a:xfrm>
            <a:off x="1457850" y="2484325"/>
            <a:ext cx="406500" cy="2847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7" name="Google Shape;137;p21"/>
          <p:cNvSpPr txBox="1"/>
          <p:nvPr/>
        </p:nvSpPr>
        <p:spPr>
          <a:xfrm>
            <a:off x="1743600" y="4105956"/>
            <a:ext cx="406500" cy="2847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138" name="Google Shape;138;p21"/>
          <p:cNvPicPr preferRelativeResize="0"/>
          <p:nvPr/>
        </p:nvPicPr>
        <p:blipFill rotWithShape="1">
          <a:blip r:embed="rId6">
            <a:alphaModFix/>
          </a:blip>
          <a:srcRect b="0" l="0" r="0" t="0"/>
          <a:stretch/>
        </p:blipFill>
        <p:spPr>
          <a:xfrm>
            <a:off x="3842275" y="3773772"/>
            <a:ext cx="1721644" cy="1193006"/>
          </a:xfrm>
          <a:prstGeom prst="rect">
            <a:avLst/>
          </a:prstGeom>
          <a:noFill/>
          <a:ln>
            <a:noFill/>
          </a:ln>
        </p:spPr>
      </p:pic>
      <p:sp>
        <p:nvSpPr>
          <p:cNvPr id="139" name="Google Shape;139;p21"/>
          <p:cNvSpPr txBox="1"/>
          <p:nvPr/>
        </p:nvSpPr>
        <p:spPr>
          <a:xfrm>
            <a:off x="4817000" y="3313000"/>
            <a:ext cx="36576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They can be compressed</a:t>
            </a:r>
            <a:endParaRPr sz="800"/>
          </a:p>
          <a:p>
            <a:pPr indent="0" lvl="0" marL="0" marR="0" rtl="0" algn="l">
              <a:lnSpc>
                <a:spcPct val="100000"/>
              </a:lnSpc>
              <a:spcBef>
                <a:spcPts val="0"/>
              </a:spcBef>
              <a:spcAft>
                <a:spcPts val="0"/>
              </a:spcAft>
              <a:buClr>
                <a:schemeClr val="dk1"/>
              </a:buClr>
              <a:buSzPts val="2400"/>
              <a:buFont typeface="Arial"/>
              <a:buNone/>
            </a:pPr>
            <a:r>
              <a:rPr b="0" i="0" lang="en-US" sz="1800" u="none">
                <a:solidFill>
                  <a:schemeClr val="dk1"/>
                </a:solidFill>
                <a:latin typeface="Arial"/>
                <a:ea typeface="Arial"/>
                <a:cs typeface="Arial"/>
                <a:sym typeface="Arial"/>
              </a:rPr>
              <a:t> to the same parameters.</a:t>
            </a:r>
            <a:endParaRPr sz="800"/>
          </a:p>
        </p:txBody>
      </p:sp>
      <p:cxnSp>
        <p:nvCxnSpPr>
          <p:cNvPr id="140" name="Google Shape;140;p21"/>
          <p:cNvCxnSpPr/>
          <p:nvPr/>
        </p:nvCxnSpPr>
        <p:spPr>
          <a:xfrm>
            <a:off x="4613800" y="3110594"/>
            <a:ext cx="0" cy="1005000"/>
          </a:xfrm>
          <a:prstGeom prst="straightConnector1">
            <a:avLst/>
          </a:prstGeom>
          <a:noFill/>
          <a:ln cap="flat" cmpd="sng" w="38100">
            <a:solidFill>
              <a:srgbClr val="FF0000"/>
            </a:solidFill>
            <a:prstDash val="solid"/>
            <a:miter lim="800000"/>
            <a:headEnd len="med" w="med" type="triangle"/>
            <a:tailEnd len="med" w="med" type="triangle"/>
          </a:ln>
        </p:spPr>
      </p:cxnSp>
      <p:sp>
        <p:nvSpPr>
          <p:cNvPr id="141" name="Google Shape;141;p21"/>
          <p:cNvSpPr/>
          <p:nvPr/>
        </p:nvSpPr>
        <p:spPr>
          <a:xfrm>
            <a:off x="5679700" y="2326563"/>
            <a:ext cx="2432700" cy="950100"/>
          </a:xfrm>
          <a:prstGeom prst="wedgeRoundRectCallout">
            <a:avLst>
              <a:gd fmla="val -22653" name="adj1"/>
              <a:gd fmla="val 50009" name="adj2"/>
              <a:gd fmla="val 0" name="adj3"/>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400"/>
              <a:buFont typeface="Arial"/>
              <a:buNone/>
            </a:pPr>
            <a:r>
              <a:rPr lang="en-US" sz="2400">
                <a:solidFill>
                  <a:schemeClr val="dk1"/>
                </a:solidFill>
              </a:rPr>
              <a:t>“upper-left beak” detector</a:t>
            </a:r>
            <a:endParaRPr/>
          </a:p>
        </p:txBody>
      </p:sp>
      <p:sp>
        <p:nvSpPr>
          <p:cNvPr id="142" name="Google Shape;142;p21"/>
          <p:cNvSpPr/>
          <p:nvPr/>
        </p:nvSpPr>
        <p:spPr>
          <a:xfrm>
            <a:off x="5613575" y="4105938"/>
            <a:ext cx="2432700" cy="950100"/>
          </a:xfrm>
          <a:prstGeom prst="wedgeRoundRectCallout">
            <a:avLst>
              <a:gd fmla="val -20751" name="adj1"/>
              <a:gd fmla="val 50846" name="adj2"/>
              <a:gd fmla="val 0" name="adj3"/>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rPr>
              <a:t>“middle beak” detector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Case Studies</a:t>
            </a:r>
            <a:endParaRPr/>
          </a:p>
        </p:txBody>
      </p:sp>
      <p:sp>
        <p:nvSpPr>
          <p:cNvPr id="842" name="Google Shape;842;p5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t>ResNet</a:t>
            </a:r>
            <a:r>
              <a:rPr lang="en-US"/>
              <a:t>. Residual Network developed by Kaiming He et al. was the winner of ILSVRC 2015. It features special skip connections and a heavy use of batch normalization. The architecture is also missing fully connected layers at the end of the network. The reader is also referred to Kaiming’s presentation (video, slides), and some recent experiments that reproduce these networks in Torch. ResNets are currently by far state of the art Convolutional Neural Network models and are the default choice for using ConvNets in practice (as of May 10, 2016). In particular, also see more recent developments that tweak the original architecture from Kaiming He et al. Identity Mappings in Deep Residual Networks (published March 2016).</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843" name="Google Shape;843;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 convolutional layer</a:t>
            </a:r>
            <a:endParaRPr/>
          </a:p>
        </p:txBody>
      </p:sp>
      <p:sp>
        <p:nvSpPr>
          <p:cNvPr id="149" name="Google Shape;149;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A CNN is a neural network with some convolutional layers (and some other layers).  A convolutional layer has a number of filters that does convolutional operation.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150" name="Google Shape;15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1" name="Google Shape;151;p22"/>
          <p:cNvPicPr preferRelativeResize="0"/>
          <p:nvPr/>
        </p:nvPicPr>
        <p:blipFill rotWithShape="1">
          <a:blip r:embed="rId3">
            <a:alphaModFix/>
          </a:blip>
          <a:srcRect b="0" l="0" r="0" t="0"/>
          <a:stretch/>
        </p:blipFill>
        <p:spPr>
          <a:xfrm>
            <a:off x="2266600" y="2023400"/>
            <a:ext cx="3641475" cy="299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Convolution</a:t>
            </a:r>
            <a:endParaRPr/>
          </a:p>
        </p:txBody>
      </p:sp>
      <p:sp>
        <p:nvSpPr>
          <p:cNvPr id="158" name="Google Shape;15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59" name="Google Shape;159;p23"/>
          <p:cNvGraphicFramePr/>
          <p:nvPr/>
        </p:nvGraphicFramePr>
        <p:xfrm>
          <a:off x="985837" y="1799034"/>
          <a:ext cx="3000000" cy="3000000"/>
        </p:xfrm>
        <a:graphic>
          <a:graphicData uri="http://schemas.openxmlformats.org/drawingml/2006/table">
            <a:tbl>
              <a:tblPr>
                <a:noFill/>
                <a:tableStyleId>{D279CD17-B203-4941-9E15-F49BF19B1948}</a:tableStyleId>
              </a:tblPr>
              <a:tblGrid>
                <a:gridCol w="479425"/>
                <a:gridCol w="477825"/>
                <a:gridCol w="479425"/>
                <a:gridCol w="479425"/>
                <a:gridCol w="477825"/>
                <a:gridCol w="479425"/>
              </a:tblGrid>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60" name="Google Shape;160;p23"/>
          <p:cNvSpPr txBox="1"/>
          <p:nvPr/>
        </p:nvSpPr>
        <p:spPr>
          <a:xfrm>
            <a:off x="1249362" y="4042172"/>
            <a:ext cx="2346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6 x 6 image</a:t>
            </a:r>
            <a:endParaRPr/>
          </a:p>
        </p:txBody>
      </p:sp>
      <p:graphicFrame>
        <p:nvGraphicFramePr>
          <p:cNvPr id="161" name="Google Shape;161;p23"/>
          <p:cNvGraphicFramePr/>
          <p:nvPr/>
        </p:nvGraphicFramePr>
        <p:xfrm>
          <a:off x="5259387" y="1551384"/>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sp>
        <p:nvSpPr>
          <p:cNvPr id="162" name="Google Shape;162;p23"/>
          <p:cNvSpPr txBox="1"/>
          <p:nvPr/>
        </p:nvSpPr>
        <p:spPr>
          <a:xfrm>
            <a:off x="6791325" y="1815703"/>
            <a:ext cx="1447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Filter 1</a:t>
            </a:r>
            <a:endParaRPr/>
          </a:p>
        </p:txBody>
      </p:sp>
      <p:graphicFrame>
        <p:nvGraphicFramePr>
          <p:cNvPr id="163" name="Google Shape;163;p23"/>
          <p:cNvGraphicFramePr/>
          <p:nvPr/>
        </p:nvGraphicFramePr>
        <p:xfrm>
          <a:off x="5259387" y="2770584"/>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bl>
          </a:graphicData>
        </a:graphic>
      </p:graphicFrame>
      <p:sp>
        <p:nvSpPr>
          <p:cNvPr id="164" name="Google Shape;164;p23"/>
          <p:cNvSpPr txBox="1"/>
          <p:nvPr/>
        </p:nvSpPr>
        <p:spPr>
          <a:xfrm>
            <a:off x="6791325" y="3024188"/>
            <a:ext cx="1447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Filter 2</a:t>
            </a:r>
            <a:endParaRPr/>
          </a:p>
        </p:txBody>
      </p:sp>
      <p:sp>
        <p:nvSpPr>
          <p:cNvPr id="165" name="Google Shape;165;p23"/>
          <p:cNvSpPr txBox="1"/>
          <p:nvPr/>
        </p:nvSpPr>
        <p:spPr>
          <a:xfrm rot="5400000">
            <a:off x="5702599" y="3644784"/>
            <a:ext cx="5310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a:t>
            </a:r>
            <a:endParaRPr/>
          </a:p>
        </p:txBody>
      </p:sp>
      <p:sp>
        <p:nvSpPr>
          <p:cNvPr id="166" name="Google Shape;166;p23"/>
          <p:cNvSpPr txBox="1"/>
          <p:nvPr/>
        </p:nvSpPr>
        <p:spPr>
          <a:xfrm>
            <a:off x="5029200" y="753665"/>
            <a:ext cx="39624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400"/>
              <a:buFont typeface="Arial"/>
              <a:buNone/>
            </a:pPr>
            <a:r>
              <a:rPr b="1" i="0" lang="en-US" sz="2400" u="none">
                <a:solidFill>
                  <a:srgbClr val="C00000"/>
                </a:solidFill>
                <a:latin typeface="Arial"/>
                <a:ea typeface="Arial"/>
                <a:cs typeface="Arial"/>
                <a:sym typeface="Arial"/>
              </a:rPr>
              <a:t>These are the network parameters to be learned.</a:t>
            </a:r>
            <a:endParaRPr>
              <a:solidFill>
                <a:srgbClr val="C00000"/>
              </a:solidFill>
            </a:endParaRPr>
          </a:p>
        </p:txBody>
      </p:sp>
      <p:sp>
        <p:nvSpPr>
          <p:cNvPr id="167" name="Google Shape;167;p23"/>
          <p:cNvSpPr txBox="1"/>
          <p:nvPr/>
        </p:nvSpPr>
        <p:spPr>
          <a:xfrm>
            <a:off x="5213350" y="4387453"/>
            <a:ext cx="3555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000" u="none">
                <a:solidFill>
                  <a:schemeClr val="dk1"/>
                </a:solidFill>
                <a:latin typeface="Arial"/>
                <a:ea typeface="Arial"/>
                <a:cs typeface="Arial"/>
                <a:sym typeface="Arial"/>
              </a:rPr>
              <a:t>Each filter detects a small pattern (3 x 3). </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Convolution</a:t>
            </a:r>
            <a:endParaRPr/>
          </a:p>
        </p:txBody>
      </p:sp>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75" name="Google Shape;175;p24"/>
          <p:cNvGraphicFramePr/>
          <p:nvPr/>
        </p:nvGraphicFramePr>
        <p:xfrm>
          <a:off x="985837" y="1799034"/>
          <a:ext cx="3000000" cy="3000000"/>
        </p:xfrm>
        <a:graphic>
          <a:graphicData uri="http://schemas.openxmlformats.org/drawingml/2006/table">
            <a:tbl>
              <a:tblPr>
                <a:noFill/>
                <a:tableStyleId>{D279CD17-B203-4941-9E15-F49BF19B1948}</a:tableStyleId>
              </a:tblPr>
              <a:tblGrid>
                <a:gridCol w="479425"/>
                <a:gridCol w="477825"/>
                <a:gridCol w="479425"/>
                <a:gridCol w="479425"/>
                <a:gridCol w="477825"/>
                <a:gridCol w="479425"/>
              </a:tblGrid>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6" name="Google Shape;176;p24"/>
          <p:cNvSpPr txBox="1"/>
          <p:nvPr/>
        </p:nvSpPr>
        <p:spPr>
          <a:xfrm>
            <a:off x="1249362" y="4042172"/>
            <a:ext cx="2346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6 x 6 image</a:t>
            </a:r>
            <a:endParaRPr/>
          </a:p>
        </p:txBody>
      </p:sp>
      <p:graphicFrame>
        <p:nvGraphicFramePr>
          <p:cNvPr id="177" name="Google Shape;177;p24"/>
          <p:cNvGraphicFramePr/>
          <p:nvPr/>
        </p:nvGraphicFramePr>
        <p:xfrm>
          <a:off x="5564187" y="358378"/>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sp>
        <p:nvSpPr>
          <p:cNvPr id="178" name="Google Shape;178;p24"/>
          <p:cNvSpPr txBox="1"/>
          <p:nvPr/>
        </p:nvSpPr>
        <p:spPr>
          <a:xfrm>
            <a:off x="7186612" y="700088"/>
            <a:ext cx="1447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Filter 1</a:t>
            </a:r>
            <a:endParaRPr/>
          </a:p>
        </p:txBody>
      </p:sp>
      <p:sp>
        <p:nvSpPr>
          <p:cNvPr id="179" name="Google Shape;179;p24"/>
          <p:cNvSpPr txBox="1"/>
          <p:nvPr/>
        </p:nvSpPr>
        <p:spPr>
          <a:xfrm>
            <a:off x="985837" y="1799034"/>
            <a:ext cx="1416000" cy="10371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0" name="Google Shape;180;p24"/>
          <p:cNvSpPr/>
          <p:nvPr/>
        </p:nvSpPr>
        <p:spPr>
          <a:xfrm>
            <a:off x="4722812" y="2090738"/>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181" name="Google Shape;181;p24"/>
          <p:cNvSpPr/>
          <p:nvPr/>
        </p:nvSpPr>
        <p:spPr>
          <a:xfrm>
            <a:off x="5564187" y="2090738"/>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182" name="Google Shape;182;p24"/>
          <p:cNvSpPr txBox="1"/>
          <p:nvPr/>
        </p:nvSpPr>
        <p:spPr>
          <a:xfrm>
            <a:off x="1484312" y="1799034"/>
            <a:ext cx="1417500" cy="10371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 name="Google Shape;183;p24"/>
          <p:cNvSpPr txBox="1"/>
          <p:nvPr/>
        </p:nvSpPr>
        <p:spPr>
          <a:xfrm>
            <a:off x="1166798" y="1298975"/>
            <a:ext cx="1367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stride=1</a:t>
            </a:r>
            <a:endParaRPr/>
          </a:p>
        </p:txBody>
      </p:sp>
      <p:cxnSp>
        <p:nvCxnSpPr>
          <p:cNvPr id="184" name="Google Shape;184;p24"/>
          <p:cNvCxnSpPr/>
          <p:nvPr/>
        </p:nvCxnSpPr>
        <p:spPr>
          <a:xfrm>
            <a:off x="3962400" y="2343150"/>
            <a:ext cx="685800" cy="0"/>
          </a:xfrm>
          <a:prstGeom prst="straightConnector1">
            <a:avLst/>
          </a:prstGeom>
          <a:noFill/>
          <a:ln cap="flat" cmpd="sng" w="25400">
            <a:solidFill>
              <a:srgbClr val="FF0000"/>
            </a:solidFill>
            <a:prstDash val="solid"/>
            <a:miter lim="800000"/>
            <a:headEnd len="med" w="med" type="none"/>
            <a:tailEnd len="med" w="med" type="stealth"/>
          </a:ln>
          <a:effectLst>
            <a:outerShdw blurRad="63500" dir="5400000" dist="20000">
              <a:srgbClr val="808080">
                <a:alpha val="37650"/>
              </a:srgbClr>
            </a:outerShdw>
          </a:effectLst>
        </p:spPr>
      </p:cxnSp>
      <p:sp>
        <p:nvSpPr>
          <p:cNvPr id="185" name="Google Shape;185;p24"/>
          <p:cNvSpPr txBox="1"/>
          <p:nvPr/>
        </p:nvSpPr>
        <p:spPr>
          <a:xfrm>
            <a:off x="3886200" y="1676400"/>
            <a:ext cx="954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Dot </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product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Convolution</a:t>
            </a:r>
            <a:endParaRPr/>
          </a:p>
          <a:p>
            <a:pPr indent="0" lvl="0" marL="0" rtl="0" algn="l">
              <a:spcBef>
                <a:spcPts val="0"/>
              </a:spcBef>
              <a:spcAft>
                <a:spcPts val="0"/>
              </a:spcAft>
              <a:buNone/>
            </a:pPr>
            <a:r>
              <a:t/>
            </a:r>
            <a:endParaRPr/>
          </a:p>
        </p:txBody>
      </p:sp>
      <p:sp>
        <p:nvSpPr>
          <p:cNvPr id="192" name="Google Shape;19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93" name="Google Shape;193;p25"/>
          <p:cNvGraphicFramePr/>
          <p:nvPr/>
        </p:nvGraphicFramePr>
        <p:xfrm>
          <a:off x="985837" y="1799034"/>
          <a:ext cx="3000000" cy="3000000"/>
        </p:xfrm>
        <a:graphic>
          <a:graphicData uri="http://schemas.openxmlformats.org/drawingml/2006/table">
            <a:tbl>
              <a:tblPr>
                <a:noFill/>
                <a:tableStyleId>{D279CD17-B203-4941-9E15-F49BF19B1948}</a:tableStyleId>
              </a:tblPr>
              <a:tblGrid>
                <a:gridCol w="479425"/>
                <a:gridCol w="477825"/>
                <a:gridCol w="479425"/>
                <a:gridCol w="479425"/>
                <a:gridCol w="477825"/>
                <a:gridCol w="479425"/>
              </a:tblGrid>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94" name="Google Shape;194;p25"/>
          <p:cNvSpPr txBox="1"/>
          <p:nvPr/>
        </p:nvSpPr>
        <p:spPr>
          <a:xfrm>
            <a:off x="1249362" y="4042172"/>
            <a:ext cx="2346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6 x 6 image</a:t>
            </a:r>
            <a:endParaRPr/>
          </a:p>
        </p:txBody>
      </p:sp>
      <p:graphicFrame>
        <p:nvGraphicFramePr>
          <p:cNvPr id="195" name="Google Shape;195;p25"/>
          <p:cNvGraphicFramePr/>
          <p:nvPr/>
        </p:nvGraphicFramePr>
        <p:xfrm>
          <a:off x="5564187" y="358378"/>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sp>
        <p:nvSpPr>
          <p:cNvPr id="196" name="Google Shape;196;p25"/>
          <p:cNvSpPr txBox="1"/>
          <p:nvPr/>
        </p:nvSpPr>
        <p:spPr>
          <a:xfrm>
            <a:off x="7186612" y="700088"/>
            <a:ext cx="1447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Filter 1</a:t>
            </a:r>
            <a:endParaRPr/>
          </a:p>
        </p:txBody>
      </p:sp>
      <p:sp>
        <p:nvSpPr>
          <p:cNvPr id="197" name="Google Shape;197;p25"/>
          <p:cNvSpPr txBox="1"/>
          <p:nvPr/>
        </p:nvSpPr>
        <p:spPr>
          <a:xfrm>
            <a:off x="985837" y="1799034"/>
            <a:ext cx="1416000" cy="10371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8" name="Google Shape;198;p25"/>
          <p:cNvSpPr/>
          <p:nvPr/>
        </p:nvSpPr>
        <p:spPr>
          <a:xfrm>
            <a:off x="4722812" y="2090738"/>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199" name="Google Shape;199;p25"/>
          <p:cNvSpPr/>
          <p:nvPr/>
        </p:nvSpPr>
        <p:spPr>
          <a:xfrm>
            <a:off x="5564187" y="2090738"/>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200" name="Google Shape;200;p25"/>
          <p:cNvSpPr txBox="1"/>
          <p:nvPr/>
        </p:nvSpPr>
        <p:spPr>
          <a:xfrm>
            <a:off x="1963737" y="1799034"/>
            <a:ext cx="1416000" cy="10371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1" name="Google Shape;201;p25"/>
          <p:cNvSpPr txBox="1"/>
          <p:nvPr/>
        </p:nvSpPr>
        <p:spPr>
          <a:xfrm>
            <a:off x="1166796" y="1298975"/>
            <a:ext cx="1975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If stride=2</a:t>
            </a:r>
            <a:endParaRPr/>
          </a:p>
        </p:txBody>
      </p:sp>
      <p:cxnSp>
        <p:nvCxnSpPr>
          <p:cNvPr id="202" name="Google Shape;202;p25"/>
          <p:cNvCxnSpPr/>
          <p:nvPr/>
        </p:nvCxnSpPr>
        <p:spPr>
          <a:xfrm>
            <a:off x="3962400" y="2343150"/>
            <a:ext cx="685800" cy="0"/>
          </a:xfrm>
          <a:prstGeom prst="straightConnector1">
            <a:avLst/>
          </a:prstGeom>
          <a:noFill/>
          <a:ln cap="flat" cmpd="sng" w="25400">
            <a:solidFill>
              <a:srgbClr val="FF0000"/>
            </a:solidFill>
            <a:prstDash val="solid"/>
            <a:miter lim="800000"/>
            <a:headEnd len="med" w="med" type="none"/>
            <a:tailEnd len="med" w="med" type="stealth"/>
          </a:ln>
          <a:effectLst>
            <a:outerShdw blurRad="63500" dir="5400000" dist="20000">
              <a:srgbClr val="808080">
                <a:alpha val="3765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Convolution</a:t>
            </a:r>
            <a:endParaRPr/>
          </a:p>
        </p:txBody>
      </p:sp>
      <p:sp>
        <p:nvSpPr>
          <p:cNvPr id="209" name="Google Shape;20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10" name="Google Shape;210;p26"/>
          <p:cNvGraphicFramePr/>
          <p:nvPr/>
        </p:nvGraphicFramePr>
        <p:xfrm>
          <a:off x="985837" y="1799034"/>
          <a:ext cx="3000000" cy="3000000"/>
        </p:xfrm>
        <a:graphic>
          <a:graphicData uri="http://schemas.openxmlformats.org/drawingml/2006/table">
            <a:tbl>
              <a:tblPr>
                <a:noFill/>
                <a:tableStyleId>{D279CD17-B203-4941-9E15-F49BF19B1948}</a:tableStyleId>
              </a:tblPr>
              <a:tblGrid>
                <a:gridCol w="479425"/>
                <a:gridCol w="477825"/>
                <a:gridCol w="479425"/>
                <a:gridCol w="479425"/>
                <a:gridCol w="477825"/>
                <a:gridCol w="479425"/>
              </a:tblGrid>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US" sz="1800" u="none" cap="none" strike="noStrike">
                          <a:solidFill>
                            <a:srgbClr val="0000FF"/>
                          </a:solidFill>
                          <a:latin typeface="Arial"/>
                          <a:ea typeface="Arial"/>
                          <a:cs typeface="Arial"/>
                          <a:sym typeface="Arial"/>
                        </a:rPr>
                        <a:t>1</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0</a:t>
                      </a:r>
                      <a:endParaRPr sz="1100"/>
                    </a:p>
                  </a:txBody>
                  <a:tcPr marT="34300" marB="34300"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11" name="Google Shape;211;p26"/>
          <p:cNvSpPr txBox="1"/>
          <p:nvPr/>
        </p:nvSpPr>
        <p:spPr>
          <a:xfrm>
            <a:off x="1249362" y="4042172"/>
            <a:ext cx="2346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6 x 6 image</a:t>
            </a:r>
            <a:endParaRPr/>
          </a:p>
        </p:txBody>
      </p:sp>
      <p:graphicFrame>
        <p:nvGraphicFramePr>
          <p:cNvPr id="212" name="Google Shape;212;p26"/>
          <p:cNvGraphicFramePr/>
          <p:nvPr/>
        </p:nvGraphicFramePr>
        <p:xfrm>
          <a:off x="5564187" y="358378"/>
          <a:ext cx="3000000" cy="3000000"/>
        </p:xfrm>
        <a:graphic>
          <a:graphicData uri="http://schemas.openxmlformats.org/drawingml/2006/table">
            <a:tbl>
              <a:tblPr>
                <a:noFill/>
                <a:tableStyleId>{D279CD17-B203-4941-9E15-F49BF19B1948}</a:tableStyleId>
              </a:tblPr>
              <a:tblGrid>
                <a:gridCol w="541325"/>
                <a:gridCol w="539750"/>
                <a:gridCol w="541325"/>
              </a:tblGrid>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3429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1</a:t>
                      </a:r>
                      <a:endParaRPr sz="1100"/>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sp>
        <p:nvSpPr>
          <p:cNvPr id="213" name="Google Shape;213;p26"/>
          <p:cNvSpPr txBox="1"/>
          <p:nvPr/>
        </p:nvSpPr>
        <p:spPr>
          <a:xfrm>
            <a:off x="7186612" y="700088"/>
            <a:ext cx="1447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Filter 1</a:t>
            </a:r>
            <a:endParaRPr/>
          </a:p>
        </p:txBody>
      </p:sp>
      <p:sp>
        <p:nvSpPr>
          <p:cNvPr id="214" name="Google Shape;214;p26"/>
          <p:cNvSpPr txBox="1"/>
          <p:nvPr/>
        </p:nvSpPr>
        <p:spPr>
          <a:xfrm>
            <a:off x="985837" y="1799034"/>
            <a:ext cx="1416000" cy="10371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15" name="Google Shape;215;p26"/>
          <p:cNvSpPr/>
          <p:nvPr/>
        </p:nvSpPr>
        <p:spPr>
          <a:xfrm>
            <a:off x="4722812" y="2090738"/>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216" name="Google Shape;216;p26"/>
          <p:cNvSpPr/>
          <p:nvPr/>
        </p:nvSpPr>
        <p:spPr>
          <a:xfrm>
            <a:off x="5564187" y="2090738"/>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217" name="Google Shape;217;p26"/>
          <p:cNvSpPr/>
          <p:nvPr/>
        </p:nvSpPr>
        <p:spPr>
          <a:xfrm>
            <a:off x="6405562" y="2090738"/>
            <a:ext cx="7206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218" name="Google Shape;218;p26"/>
          <p:cNvSpPr/>
          <p:nvPr/>
        </p:nvSpPr>
        <p:spPr>
          <a:xfrm>
            <a:off x="7246937" y="2090738"/>
            <a:ext cx="7206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219" name="Google Shape;219;p26"/>
          <p:cNvSpPr/>
          <p:nvPr/>
        </p:nvSpPr>
        <p:spPr>
          <a:xfrm>
            <a:off x="4722812" y="2690813"/>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220" name="Google Shape;220;p26"/>
          <p:cNvSpPr/>
          <p:nvPr/>
        </p:nvSpPr>
        <p:spPr>
          <a:xfrm>
            <a:off x="5564187" y="2690813"/>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221" name="Google Shape;221;p26"/>
          <p:cNvSpPr/>
          <p:nvPr/>
        </p:nvSpPr>
        <p:spPr>
          <a:xfrm>
            <a:off x="6405562" y="2690813"/>
            <a:ext cx="7206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0</a:t>
            </a:r>
            <a:endParaRPr/>
          </a:p>
        </p:txBody>
      </p:sp>
      <p:sp>
        <p:nvSpPr>
          <p:cNvPr id="222" name="Google Shape;222;p26"/>
          <p:cNvSpPr/>
          <p:nvPr/>
        </p:nvSpPr>
        <p:spPr>
          <a:xfrm>
            <a:off x="7246937" y="2690813"/>
            <a:ext cx="7206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223" name="Google Shape;223;p26"/>
          <p:cNvSpPr/>
          <p:nvPr/>
        </p:nvSpPr>
        <p:spPr>
          <a:xfrm>
            <a:off x="4722812" y="3334940"/>
            <a:ext cx="7191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224" name="Google Shape;224;p26"/>
          <p:cNvSpPr/>
          <p:nvPr/>
        </p:nvSpPr>
        <p:spPr>
          <a:xfrm>
            <a:off x="5564187" y="3334940"/>
            <a:ext cx="7191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225" name="Google Shape;225;p26"/>
          <p:cNvSpPr/>
          <p:nvPr/>
        </p:nvSpPr>
        <p:spPr>
          <a:xfrm>
            <a:off x="6405562" y="3334940"/>
            <a:ext cx="7206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0</a:t>
            </a:r>
            <a:endParaRPr/>
          </a:p>
        </p:txBody>
      </p:sp>
      <p:sp>
        <p:nvSpPr>
          <p:cNvPr id="226" name="Google Shape;226;p26"/>
          <p:cNvSpPr/>
          <p:nvPr/>
        </p:nvSpPr>
        <p:spPr>
          <a:xfrm>
            <a:off x="7246937" y="3334940"/>
            <a:ext cx="7206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227" name="Google Shape;227;p26"/>
          <p:cNvSpPr/>
          <p:nvPr/>
        </p:nvSpPr>
        <p:spPr>
          <a:xfrm>
            <a:off x="4732337" y="3944540"/>
            <a:ext cx="719100" cy="5406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3</a:t>
            </a:r>
            <a:endParaRPr/>
          </a:p>
        </p:txBody>
      </p:sp>
      <p:sp>
        <p:nvSpPr>
          <p:cNvPr id="228" name="Google Shape;228;p26"/>
          <p:cNvSpPr/>
          <p:nvPr/>
        </p:nvSpPr>
        <p:spPr>
          <a:xfrm>
            <a:off x="5564187" y="3935015"/>
            <a:ext cx="7191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-2</a:t>
            </a:r>
            <a:endParaRPr/>
          </a:p>
        </p:txBody>
      </p:sp>
      <p:sp>
        <p:nvSpPr>
          <p:cNvPr id="229" name="Google Shape;229;p26"/>
          <p:cNvSpPr/>
          <p:nvPr/>
        </p:nvSpPr>
        <p:spPr>
          <a:xfrm>
            <a:off x="6405562" y="3935015"/>
            <a:ext cx="7206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-2</a:t>
            </a:r>
            <a:endParaRPr/>
          </a:p>
        </p:txBody>
      </p:sp>
      <p:sp>
        <p:nvSpPr>
          <p:cNvPr id="230" name="Google Shape;230;p26"/>
          <p:cNvSpPr/>
          <p:nvPr/>
        </p:nvSpPr>
        <p:spPr>
          <a:xfrm>
            <a:off x="7246937" y="3935015"/>
            <a:ext cx="720600" cy="539400"/>
          </a:xfrm>
          <a:prstGeom prst="ellipse">
            <a:avLst/>
          </a:prstGeom>
          <a:gradFill>
            <a:gsLst>
              <a:gs pos="0">
                <a:srgbClr val="F7F6FF"/>
              </a:gs>
              <a:gs pos="65000">
                <a:srgbClr val="ECEBFF"/>
              </a:gs>
              <a:gs pos="100000">
                <a:srgbClr val="E5E3FF"/>
              </a:gs>
            </a:gsLst>
            <a:lin ang="5400012" scaled="0"/>
          </a:gradFill>
          <a:ln cap="flat" cmpd="sng" w="9525">
            <a:solidFill>
              <a:srgbClr val="D4D3E7"/>
            </a:solidFill>
            <a:prstDash val="solid"/>
            <a:miter lim="800000"/>
            <a:headEnd len="sm" w="sm" type="none"/>
            <a:tailEnd len="sm" w="sm" type="none"/>
          </a:ln>
          <a:effectLst>
            <a:outerShdw blurRad="63500" dir="5400000" dist="20000">
              <a:srgbClr val="80808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-1</a:t>
            </a:r>
            <a:endParaRPr/>
          </a:p>
        </p:txBody>
      </p:sp>
      <p:sp>
        <p:nvSpPr>
          <p:cNvPr id="231" name="Google Shape;231;p26"/>
          <p:cNvSpPr txBox="1"/>
          <p:nvPr/>
        </p:nvSpPr>
        <p:spPr>
          <a:xfrm>
            <a:off x="1484312" y="1799034"/>
            <a:ext cx="1417500" cy="10371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2" name="Google Shape;232;p26"/>
          <p:cNvSpPr txBox="1"/>
          <p:nvPr/>
        </p:nvSpPr>
        <p:spPr>
          <a:xfrm>
            <a:off x="1930400" y="1801415"/>
            <a:ext cx="1417500" cy="10371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3" name="Google Shape;233;p26"/>
          <p:cNvSpPr txBox="1"/>
          <p:nvPr/>
        </p:nvSpPr>
        <p:spPr>
          <a:xfrm>
            <a:off x="2433637" y="1803797"/>
            <a:ext cx="1416000" cy="10371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4" name="Google Shape;234;p26"/>
          <p:cNvSpPr txBox="1"/>
          <p:nvPr/>
        </p:nvSpPr>
        <p:spPr>
          <a:xfrm>
            <a:off x="985837" y="2107406"/>
            <a:ext cx="1416000" cy="10371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5" name="Google Shape;235;p26"/>
          <p:cNvSpPr txBox="1"/>
          <p:nvPr/>
        </p:nvSpPr>
        <p:spPr>
          <a:xfrm>
            <a:off x="1166797" y="1298975"/>
            <a:ext cx="1526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stride=1</a:t>
            </a:r>
            <a:endParaRPr/>
          </a:p>
        </p:txBody>
      </p:sp>
      <p:sp>
        <p:nvSpPr>
          <p:cNvPr id="236" name="Google Shape;236;p26"/>
          <p:cNvSpPr txBox="1"/>
          <p:nvPr/>
        </p:nvSpPr>
        <p:spPr>
          <a:xfrm>
            <a:off x="2433637" y="2825353"/>
            <a:ext cx="1416000" cy="10371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7" name="Google Shape;237;p26"/>
          <p:cNvSpPr txBox="1"/>
          <p:nvPr/>
        </p:nvSpPr>
        <p:spPr>
          <a:xfrm>
            <a:off x="5564187" y="358378"/>
            <a:ext cx="523800" cy="341700"/>
          </a:xfrm>
          <a:prstGeom prst="rect">
            <a:avLst/>
          </a:prstGeom>
          <a:noFill/>
          <a:ln cap="flat" cmpd="sng" w="762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8" name="Google Shape;238;p26"/>
          <p:cNvSpPr txBox="1"/>
          <p:nvPr/>
        </p:nvSpPr>
        <p:spPr>
          <a:xfrm>
            <a:off x="6119812" y="702469"/>
            <a:ext cx="525600" cy="341700"/>
          </a:xfrm>
          <a:prstGeom prst="rect">
            <a:avLst/>
          </a:prstGeom>
          <a:noFill/>
          <a:ln cap="flat" cmpd="sng" w="762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9" name="Google Shape;239;p26"/>
          <p:cNvSpPr txBox="1"/>
          <p:nvPr/>
        </p:nvSpPr>
        <p:spPr>
          <a:xfrm>
            <a:off x="6645275" y="1053703"/>
            <a:ext cx="523800" cy="341700"/>
          </a:xfrm>
          <a:prstGeom prst="rect">
            <a:avLst/>
          </a:prstGeom>
          <a:noFill/>
          <a:ln cap="flat" cmpd="sng" w="762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240" name="Google Shape;240;p26"/>
          <p:cNvCxnSpPr/>
          <p:nvPr/>
        </p:nvCxnSpPr>
        <p:spPr>
          <a:xfrm>
            <a:off x="5564187" y="358378"/>
            <a:ext cx="1605000" cy="1037100"/>
          </a:xfrm>
          <a:prstGeom prst="straightConnector1">
            <a:avLst/>
          </a:prstGeom>
          <a:noFill/>
          <a:ln cap="flat" cmpd="sng" w="76200">
            <a:solidFill>
              <a:srgbClr val="0000FF"/>
            </a:solidFill>
            <a:prstDash val="solid"/>
            <a:miter lim="800000"/>
            <a:headEnd len="med" w="med" type="none"/>
            <a:tailEnd len="med" w="med" type="none"/>
          </a:ln>
        </p:spPr>
      </p:cxnSp>
      <p:sp>
        <p:nvSpPr>
          <p:cNvPr id="241" name="Google Shape;241;p26"/>
          <p:cNvSpPr txBox="1"/>
          <p:nvPr/>
        </p:nvSpPr>
        <p:spPr>
          <a:xfrm>
            <a:off x="4713287" y="2089547"/>
            <a:ext cx="728700" cy="531000"/>
          </a:xfrm>
          <a:prstGeom prst="rect">
            <a:avLst/>
          </a:prstGeom>
          <a:noFill/>
          <a:ln cap="flat" cmpd="sng" w="762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2" name="Google Shape;242;p26"/>
          <p:cNvSpPr txBox="1"/>
          <p:nvPr/>
        </p:nvSpPr>
        <p:spPr>
          <a:xfrm>
            <a:off x="4732337" y="3946922"/>
            <a:ext cx="728700" cy="531000"/>
          </a:xfrm>
          <a:prstGeom prst="rect">
            <a:avLst/>
          </a:prstGeom>
          <a:noFill/>
          <a:ln cap="flat" cmpd="sng" w="762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243" name="Google Shape;243;p26"/>
          <p:cNvCxnSpPr/>
          <p:nvPr/>
        </p:nvCxnSpPr>
        <p:spPr>
          <a:xfrm>
            <a:off x="928687" y="1819275"/>
            <a:ext cx="1606500" cy="1037100"/>
          </a:xfrm>
          <a:prstGeom prst="straightConnector1">
            <a:avLst/>
          </a:prstGeom>
          <a:noFill/>
          <a:ln cap="flat" cmpd="sng" w="76200">
            <a:solidFill>
              <a:srgbClr val="0000FF"/>
            </a:solidFill>
            <a:prstDash val="solid"/>
            <a:miter lim="800000"/>
            <a:headEnd len="med" w="med" type="none"/>
            <a:tailEnd len="med" w="med" type="none"/>
          </a:ln>
        </p:spPr>
      </p:cxnSp>
      <p:cxnSp>
        <p:nvCxnSpPr>
          <p:cNvPr id="244" name="Google Shape;244;p26"/>
          <p:cNvCxnSpPr/>
          <p:nvPr/>
        </p:nvCxnSpPr>
        <p:spPr>
          <a:xfrm>
            <a:off x="881062" y="2820590"/>
            <a:ext cx="1605000" cy="1037100"/>
          </a:xfrm>
          <a:prstGeom prst="straightConnector1">
            <a:avLst/>
          </a:prstGeom>
          <a:noFill/>
          <a:ln cap="flat" cmpd="sng" w="76200">
            <a:solidFill>
              <a:srgbClr val="0000FF"/>
            </a:solidFill>
            <a:prstDash val="solid"/>
            <a:miter lim="800000"/>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RoboticVision">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